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8"/>
  </p:notesMasterIdLst>
  <p:sldIdLst>
    <p:sldId id="258" r:id="rId2"/>
    <p:sldId id="306" r:id="rId3"/>
    <p:sldId id="363" r:id="rId4"/>
    <p:sldId id="383" r:id="rId5"/>
    <p:sldId id="384" r:id="rId6"/>
    <p:sldId id="433" r:id="rId7"/>
    <p:sldId id="422" r:id="rId8"/>
    <p:sldId id="424" r:id="rId9"/>
    <p:sldId id="423" r:id="rId10"/>
    <p:sldId id="425" r:id="rId11"/>
    <p:sldId id="428" r:id="rId12"/>
    <p:sldId id="430" r:id="rId13"/>
    <p:sldId id="431" r:id="rId14"/>
    <p:sldId id="432" r:id="rId15"/>
    <p:sldId id="435" r:id="rId16"/>
    <p:sldId id="436" r:id="rId17"/>
    <p:sldId id="437" r:id="rId18"/>
    <p:sldId id="438" r:id="rId19"/>
    <p:sldId id="439" r:id="rId20"/>
    <p:sldId id="426" r:id="rId21"/>
    <p:sldId id="429" r:id="rId22"/>
    <p:sldId id="440" r:id="rId23"/>
    <p:sldId id="441" r:id="rId24"/>
    <p:sldId id="442" r:id="rId25"/>
    <p:sldId id="434" r:id="rId26"/>
    <p:sldId id="349" r:id="rId27"/>
    <p:sldId id="443" r:id="rId28"/>
    <p:sldId id="406" r:id="rId29"/>
    <p:sldId id="347" r:id="rId30"/>
    <p:sldId id="385" r:id="rId31"/>
    <p:sldId id="420" r:id="rId32"/>
    <p:sldId id="416" r:id="rId33"/>
    <p:sldId id="417" r:id="rId34"/>
    <p:sldId id="387" r:id="rId35"/>
    <p:sldId id="371" r:id="rId36"/>
    <p:sldId id="370" r:id="rId37"/>
    <p:sldId id="397" r:id="rId38"/>
    <p:sldId id="404" r:id="rId39"/>
    <p:sldId id="377" r:id="rId40"/>
    <p:sldId id="399" r:id="rId41"/>
    <p:sldId id="411" r:id="rId42"/>
    <p:sldId id="412" r:id="rId43"/>
    <p:sldId id="400" r:id="rId44"/>
    <p:sldId id="381" r:id="rId45"/>
    <p:sldId id="421" r:id="rId46"/>
    <p:sldId id="415" r:id="rId47"/>
    <p:sldId id="414" r:id="rId48"/>
    <p:sldId id="403" r:id="rId49"/>
    <p:sldId id="345" r:id="rId50"/>
    <p:sldId id="327" r:id="rId51"/>
    <p:sldId id="283" r:id="rId52"/>
    <p:sldId id="284" r:id="rId53"/>
    <p:sldId id="342" r:id="rId54"/>
    <p:sldId id="266" r:id="rId55"/>
    <p:sldId id="293" r:id="rId56"/>
    <p:sldId id="390" r:id="rId57"/>
    <p:sldId id="356" r:id="rId58"/>
    <p:sldId id="391" r:id="rId59"/>
    <p:sldId id="395" r:id="rId60"/>
    <p:sldId id="339" r:id="rId61"/>
    <p:sldId id="341" r:id="rId62"/>
    <p:sldId id="396" r:id="rId63"/>
    <p:sldId id="344" r:id="rId64"/>
    <p:sldId id="394" r:id="rId65"/>
    <p:sldId id="392" r:id="rId66"/>
    <p:sldId id="393" r:id="rId67"/>
    <p:sldId id="405" r:id="rId68"/>
    <p:sldId id="407" r:id="rId69"/>
    <p:sldId id="408" r:id="rId70"/>
    <p:sldId id="409" r:id="rId71"/>
    <p:sldId id="413" r:id="rId72"/>
    <p:sldId id="351" r:id="rId73"/>
    <p:sldId id="382" r:id="rId74"/>
    <p:sldId id="299" r:id="rId75"/>
    <p:sldId id="290" r:id="rId76"/>
    <p:sldId id="291" r:id="rId77"/>
    <p:sldId id="340" r:id="rId78"/>
    <p:sldId id="331" r:id="rId79"/>
    <p:sldId id="336" r:id="rId80"/>
    <p:sldId id="343" r:id="rId81"/>
    <p:sldId id="374" r:id="rId82"/>
    <p:sldId id="375" r:id="rId83"/>
    <p:sldId id="376" r:id="rId84"/>
    <p:sldId id="378" r:id="rId85"/>
    <p:sldId id="398" r:id="rId86"/>
    <p:sldId id="364" r:id="rId87"/>
    <p:sldId id="389" r:id="rId88"/>
    <p:sldId id="328" r:id="rId89"/>
    <p:sldId id="260" r:id="rId90"/>
    <p:sldId id="419" r:id="rId91"/>
    <p:sldId id="262" r:id="rId92"/>
    <p:sldId id="264" r:id="rId93"/>
    <p:sldId id="350" r:id="rId94"/>
    <p:sldId id="330" r:id="rId95"/>
    <p:sldId id="337" r:id="rId96"/>
    <p:sldId id="338" r:id="rId97"/>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842"/>
    <a:srgbClr val="A5A5A5"/>
    <a:srgbClr val="000000"/>
    <a:srgbClr val="74B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57"/>
    <p:restoredTop sz="91429"/>
  </p:normalViewPr>
  <p:slideViewPr>
    <p:cSldViewPr snapToGrid="0">
      <p:cViewPr varScale="1">
        <p:scale>
          <a:sx n="110" d="100"/>
          <a:sy n="110" d="100"/>
        </p:scale>
        <p:origin x="208" y="320"/>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07.02.25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C131E-6A5F-7C4D-B446-5120FAFA46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14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muon filter checks for number of hit channels and charge for 3 different zones</a:t>
            </a:r>
            <a:br>
              <a:rPr lang="en-DE" dirty="0"/>
            </a:br>
            <a:r>
              <a:rPr lang="en-DE" dirty="0"/>
              <a:t>onlineL2filter also checks for hit channels, charge and 3 zones, but also a couple of more properties like multiplicity, direct hits and specific shapes in the Qtot distribution (kinks, slope) </a:t>
            </a:r>
          </a:p>
        </p:txBody>
      </p:sp>
      <p:sp>
        <p:nvSpPr>
          <p:cNvPr id="4" name="Slide Number Placeholder 3"/>
          <p:cNvSpPr>
            <a:spLocks noGrp="1"/>
          </p:cNvSpPr>
          <p:nvPr>
            <p:ph type="sldNum" sz="quarter" idx="5"/>
          </p:nvPr>
        </p:nvSpPr>
        <p:spPr/>
        <p:txBody>
          <a:bodyPr/>
          <a:lstStyle/>
          <a:p>
            <a:fld id="{E6201135-47A9-4148-AC56-AE2309C63F6E}" type="slidenum">
              <a:rPr lang="en-DE" smtClean="0"/>
              <a:t>36</a:t>
            </a:fld>
            <a:endParaRPr lang="en-DE"/>
          </a:p>
        </p:txBody>
      </p:sp>
    </p:spTree>
    <p:extLst>
      <p:ext uri="{BB962C8B-B14F-4D97-AF65-F5344CB8AC3E}">
        <p14:creationId xmlns:p14="http://schemas.microsoft.com/office/powerpoint/2010/main" val="234182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49</a:t>
            </a:fld>
            <a:endParaRPr lang="en-DE"/>
          </a:p>
        </p:txBody>
      </p:sp>
    </p:spTree>
    <p:extLst>
      <p:ext uri="{BB962C8B-B14F-4D97-AF65-F5344CB8AC3E}">
        <p14:creationId xmlns:p14="http://schemas.microsoft.com/office/powerpoint/2010/main" val="3616419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angular resolution: opening angle between true and reconstructed</a:t>
            </a:r>
          </a:p>
        </p:txBody>
      </p:sp>
      <p:sp>
        <p:nvSpPr>
          <p:cNvPr id="4" name="Slide Number Placeholder 3"/>
          <p:cNvSpPr>
            <a:spLocks noGrp="1"/>
          </p:cNvSpPr>
          <p:nvPr>
            <p:ph type="sldNum" sz="quarter" idx="5"/>
          </p:nvPr>
        </p:nvSpPr>
        <p:spPr/>
        <p:txBody>
          <a:bodyPr/>
          <a:lstStyle/>
          <a:p>
            <a:fld id="{E6201135-47A9-4148-AC56-AE2309C63F6E}" type="slidenum">
              <a:rPr lang="en-DE" smtClean="0"/>
              <a:t>72</a:t>
            </a:fld>
            <a:endParaRPr lang="en-DE"/>
          </a:p>
        </p:txBody>
      </p:sp>
    </p:spTree>
    <p:extLst>
      <p:ext uri="{BB962C8B-B14F-4D97-AF65-F5344CB8AC3E}">
        <p14:creationId xmlns:p14="http://schemas.microsoft.com/office/powerpoint/2010/main" val="263873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DE" dirty="0"/>
              <a:t>shower maximum: x_max, slant depth at which the number of particles is the greatest, more energetic and lighter cosmic rays produce deeper/lower x_max, while heavier nuclei have a higher shower maximum</a:t>
            </a:r>
          </a:p>
          <a:p>
            <a:pPr marL="228600" indent="-228600">
              <a:buAutoNum type="arabicPeriod"/>
            </a:pPr>
            <a:r>
              <a:rPr lang="en-DE" dirty="0"/>
              <a:t> measure number of particles / muons</a:t>
            </a:r>
          </a:p>
          <a:p>
            <a:pPr marL="228600" indent="-228600">
              <a:buAutoNum type="arabicPeriod"/>
            </a:pPr>
            <a:r>
              <a:rPr lang="en-DE" dirty="0"/>
              <a:t>lateral spread</a:t>
            </a:r>
          </a:p>
          <a:p>
            <a:pPr marL="228600" indent="-228600">
              <a:buAutoNum type="arabicPeriod"/>
            </a:pPr>
            <a:r>
              <a:rPr lang="en-DE" dirty="0"/>
              <a:t>nitrogen can be excited </a:t>
            </a:r>
            <a:r>
              <a:rPr lang="en-DE" dirty="0">
                <a:sym typeface="Wingdings" pitchFamily="2" charset="2"/>
              </a:rPr>
              <a:t> fluorescence light emitted</a:t>
            </a:r>
          </a:p>
          <a:p>
            <a:pPr marL="228600" indent="-228600">
              <a:buAutoNum type="arabicPeriod"/>
            </a:pPr>
            <a:r>
              <a:rPr lang="en-DE" dirty="0">
                <a:sym typeface="Wingdings" pitchFamily="2" charset="2"/>
              </a:rPr>
              <a:t>iron produces more muons than proton, because it has 56 nucleons  higher fragmentation  “sub-showers”</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79</a:t>
            </a:fld>
            <a:endParaRPr lang="en-DE"/>
          </a:p>
        </p:txBody>
      </p:sp>
    </p:spTree>
    <p:extLst>
      <p:ext uri="{BB962C8B-B14F-4D97-AF65-F5344CB8AC3E}">
        <p14:creationId xmlns:p14="http://schemas.microsoft.com/office/powerpoint/2010/main" val="305991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1. Knee: ~3 PeV, before gamma = 2.7, limit of acceleration mechanism for cosmic rays in supernova remnants</a:t>
            </a:r>
            <a:br>
              <a:rPr lang="en-DE" dirty="0"/>
            </a:br>
            <a:r>
              <a:rPr lang="en-DE" dirty="0"/>
              <a:t>2. Knee: ~100 PeV, before gamma = 3.1, heavier elements, like iron, from galactic sources start to reach their maximum acceleration energy </a:t>
            </a:r>
            <a:r>
              <a:rPr lang="en-DE" dirty="0">
                <a:sym typeface="Wingdings" pitchFamily="2" charset="2"/>
              </a:rPr>
              <a:t> more protons, larger energy in electromagnetic acceleration</a:t>
            </a:r>
            <a:br>
              <a:rPr lang="en-DE" dirty="0">
                <a:sym typeface="Wingdings" pitchFamily="2" charset="2"/>
              </a:rPr>
            </a:br>
            <a:r>
              <a:rPr lang="en-DE" dirty="0">
                <a:sym typeface="Wingdings" pitchFamily="2" charset="2"/>
              </a:rPr>
              <a:t>Ankle: ~1 EeV, flattens out again, transition point between galactic and extra galactic particle origin, </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96</a:t>
            </a:fld>
            <a:endParaRPr lang="en-DE"/>
          </a:p>
        </p:txBody>
      </p:sp>
    </p:spTree>
    <p:extLst>
      <p:ext uri="{BB962C8B-B14F-4D97-AF65-F5344CB8AC3E}">
        <p14:creationId xmlns:p14="http://schemas.microsoft.com/office/powerpoint/2010/main" val="349380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vents.icecube.wisc.edu/event/213/contributions/10315/attachments/8068/10565/pgutjahr_prompt_muons_madison_2024.pdf" TargetMode="External"/><Relationship Id="rId3" Type="http://schemas.openxmlformats.org/officeDocument/2006/relationships/image" Target="../media/image4.jpeg"/><Relationship Id="rId7" Type="http://schemas.openxmlformats.org/officeDocument/2006/relationships/hyperlink" Target="https://user-web.icecube.wisc.edu/~pgutjahr/PromptMuons/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image" Target="../media/image37.emf"/><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image" Target="../media/image43.emf"/><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3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9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80.png"/><Relationship Id="rId7" Type="http://schemas.openxmlformats.org/officeDocument/2006/relationships/image" Target="../media/image220.png"/><Relationship Id="rId12"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hyperlink" Target="https://github.com/tudo-astroparticlephysics/funfolding" TargetMode="External"/><Relationship Id="rId5" Type="http://schemas.openxmlformats.org/officeDocument/2006/relationships/image" Target="../media/image200.png"/><Relationship Id="rId10" Type="http://schemas.openxmlformats.org/officeDocument/2006/relationships/image" Target="../media/image11.png"/><Relationship Id="rId4" Type="http://schemas.openxmlformats.org/officeDocument/2006/relationships/image" Target="../media/image190.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8.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170.png"/></Relationships>
</file>

<file path=ppt/slides/_rels/slide8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9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github.com/mceq-project/MCEq" TargetMode="External"/><Relationship Id="rId4" Type="http://schemas.openxmlformats.org/officeDocument/2006/relationships/image" Target="../media/image170.emf"/></Relationships>
</file>

<file path=ppt/slides/_rels/slide95.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72.jpg"/></Relationships>
</file>

<file path=ppt/slides/_rels/slide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BF7C6-E70A-4333-7CA1-AB64968880F2}"/>
              </a:ext>
            </a:extLst>
          </p:cNvPr>
          <p:cNvSpPr>
            <a:spLocks noGrp="1"/>
          </p:cNvSpPr>
          <p:nvPr>
            <p:ph type="ctrTitle"/>
          </p:nvPr>
        </p:nvSpPr>
        <p:spPr>
          <a:xfrm>
            <a:off x="7464613" y="318052"/>
            <a:ext cx="4583007" cy="4355021"/>
          </a:xfrm>
        </p:spPr>
        <p:txBody>
          <a:bodyPr anchor="b">
            <a:normAutofit/>
          </a:bodyPr>
          <a:lstStyle/>
          <a:p>
            <a:pPr marL="35488" marR="35488" algn="l" defTabSz="863399">
              <a:buClr>
                <a:srgbClr val="719F33"/>
              </a:buClr>
              <a:buFont typeface="Akkurat-Bold"/>
              <a:defRPr sz="1800">
                <a:uFillTx/>
              </a:defRPr>
            </a:pP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flux</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unfolding</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update on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systematics</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dirty="0">
                <a:solidFill>
                  <a:schemeClr val="tx2"/>
                </a:solidFill>
                <a:uFill>
                  <a:solidFill>
                    <a:srgbClr val="84B819"/>
                  </a:solidFill>
                </a:uFill>
                <a:latin typeface="+mn-lt"/>
                <a:ea typeface="Akkurat-Bold"/>
                <a:cs typeface="Arial" panose="020B0604020202020204" pitchFamily="34" charset="0"/>
                <a:sym typeface="Akkurat-Bold"/>
              </a:rPr>
              <a:t>Pascal Gutjahr </a:t>
            </a:r>
            <a:endParaRPr lang="de-DE" sz="3200" b="1" dirty="0">
              <a:solidFill>
                <a:schemeClr val="tx2"/>
              </a:solidFill>
              <a:uFill>
                <a:solidFill>
                  <a:srgbClr val="84B819"/>
                </a:solidFill>
              </a:uFill>
              <a:latin typeface="+mn-lt"/>
              <a:ea typeface="Akkurat-Bold"/>
              <a:cs typeface="Arial" panose="020B0604020202020204" pitchFamily="34" charset="0"/>
              <a:sym typeface="Akkurat-Bold"/>
            </a:endParaRPr>
          </a:p>
        </p:txBody>
      </p:sp>
      <p:sp>
        <p:nvSpPr>
          <p:cNvPr id="3" name="Untertitel 2">
            <a:extLst>
              <a:ext uri="{FF2B5EF4-FFF2-40B4-BE49-F238E27FC236}">
                <a16:creationId xmlns:a16="http://schemas.microsoft.com/office/drawing/2014/main" id="{5E804686-9488-A564-C2A9-0B97E26692FC}"/>
              </a:ext>
            </a:extLst>
          </p:cNvPr>
          <p:cNvSpPr>
            <a:spLocks noGrp="1"/>
          </p:cNvSpPr>
          <p:nvPr>
            <p:ph type="subTitle" idx="1"/>
          </p:nvPr>
        </p:nvSpPr>
        <p:spPr>
          <a:xfrm>
            <a:off x="5516880" y="5798820"/>
            <a:ext cx="6530740" cy="1076408"/>
          </a:xfrm>
        </p:spPr>
        <p:txBody>
          <a:bodyPr anchor="t">
            <a:normAutofit fontScale="77500" lnSpcReduction="20000"/>
          </a:bodyPr>
          <a:lstStyle/>
          <a:p>
            <a:pPr algn="r"/>
            <a:endParaRPr lang="de-DE" b="1" dirty="0">
              <a:solidFill>
                <a:schemeClr val="tx2"/>
              </a:solidFill>
              <a:uFill>
                <a:solidFill>
                  <a:srgbClr val="84B819"/>
                </a:solidFill>
              </a:uFill>
              <a:ea typeface="Akkurat-Bold"/>
              <a:cs typeface="Arial" pitchFamily="34" charset="0"/>
              <a:sym typeface="Akkurat-Bold"/>
            </a:endParaRPr>
          </a:p>
          <a:p>
            <a:pPr algn="r"/>
            <a:r>
              <a:rPr lang="de-DE" sz="2800" b="1" dirty="0">
                <a:solidFill>
                  <a:schemeClr val="tx2"/>
                </a:solidFill>
                <a:uFill>
                  <a:solidFill>
                    <a:srgbClr val="84B819"/>
                  </a:solidFill>
                </a:uFill>
                <a:cs typeface="Arial" pitchFamily="34" charset="0"/>
                <a:sym typeface="Akkurat-Bold"/>
              </a:rPr>
              <a:t> </a:t>
            </a:r>
          </a:p>
          <a:p>
            <a:pPr algn="r"/>
            <a:r>
              <a:rPr lang="de-DE" sz="2800" b="1" dirty="0" err="1">
                <a:solidFill>
                  <a:schemeClr val="tx2"/>
                </a:solidFill>
                <a:uFill>
                  <a:solidFill>
                    <a:srgbClr val="84B819"/>
                  </a:solidFill>
                </a:uFill>
                <a:cs typeface="Arial" pitchFamily="34" charset="0"/>
                <a:sym typeface="Akkurat-Bold"/>
              </a:rPr>
              <a:t>February</a:t>
            </a:r>
            <a:r>
              <a:rPr lang="de-DE" sz="2800" b="1" dirty="0">
                <a:solidFill>
                  <a:schemeClr val="tx2"/>
                </a:solidFill>
                <a:uFill>
                  <a:solidFill>
                    <a:srgbClr val="84B819"/>
                  </a:solidFill>
                </a:uFill>
                <a:cs typeface="Arial" pitchFamily="34" charset="0"/>
                <a:sym typeface="Akkurat-Bold"/>
              </a:rPr>
              <a:t> 7, 2025</a:t>
            </a:r>
            <a:endParaRPr lang="en-US" sz="2800" dirty="0">
              <a:solidFill>
                <a:schemeClr val="tx2"/>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3DE7D6CE-5AAC-3CF6-CCD9-A64A79920E9E}"/>
              </a:ext>
            </a:extLst>
          </p:cNvPr>
          <p:cNvPicPr>
            <a:picLocks noChangeAspect="1"/>
          </p:cNvPicPr>
          <p:nvPr/>
        </p:nvPicPr>
        <p:blipFill rotWithShape="1">
          <a:blip r:embed="rId3"/>
          <a:srcRect t="5208" r="-1" b="277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feld 5">
            <a:extLst>
              <a:ext uri="{FF2B5EF4-FFF2-40B4-BE49-F238E27FC236}">
                <a16:creationId xmlns:a16="http://schemas.microsoft.com/office/drawing/2014/main" id="{26AC9AA2-A630-3F8B-77FC-9577B3625308}"/>
              </a:ext>
            </a:extLst>
          </p:cNvPr>
          <p:cNvSpPr txBox="1"/>
          <p:nvPr/>
        </p:nvSpPr>
        <p:spPr>
          <a:xfrm>
            <a:off x="0" y="6642546"/>
            <a:ext cx="72923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Source: NASA</a:t>
            </a:r>
          </a:p>
        </p:txBody>
      </p:sp>
      <p:pic>
        <p:nvPicPr>
          <p:cNvPr id="4" name="Picture 3">
            <a:extLst>
              <a:ext uri="{FF2B5EF4-FFF2-40B4-BE49-F238E27FC236}">
                <a16:creationId xmlns:a16="http://schemas.microsoft.com/office/drawing/2014/main" id="{251A5766-9843-872C-7BEA-6F4CDD7BB8B5}"/>
              </a:ext>
            </a:extLst>
          </p:cNvPr>
          <p:cNvPicPr>
            <a:picLocks noChangeAspect="1"/>
          </p:cNvPicPr>
          <p:nvPr/>
        </p:nvPicPr>
        <p:blipFill>
          <a:blip r:embed="rId4"/>
          <a:stretch>
            <a:fillRect/>
          </a:stretch>
        </p:blipFill>
        <p:spPr>
          <a:xfrm>
            <a:off x="9667462" y="110534"/>
            <a:ext cx="937332" cy="280670"/>
          </a:xfrm>
          <a:prstGeom prst="rect">
            <a:avLst/>
          </a:prstGeom>
          <a:noFill/>
        </p:spPr>
      </p:pic>
      <p:pic>
        <p:nvPicPr>
          <p:cNvPr id="8" name="Picture 7" descr="A black and white logo&#10;&#10;Description automatically generated">
            <a:extLst>
              <a:ext uri="{FF2B5EF4-FFF2-40B4-BE49-F238E27FC236}">
                <a16:creationId xmlns:a16="http://schemas.microsoft.com/office/drawing/2014/main" id="{8659823C-E4F7-7F38-0F72-A0F4EF08C3B2}"/>
              </a:ext>
            </a:extLst>
          </p:cNvPr>
          <p:cNvPicPr>
            <a:picLocks noChangeAspect="1"/>
          </p:cNvPicPr>
          <p:nvPr/>
        </p:nvPicPr>
        <p:blipFill>
          <a:blip r:embed="rId5"/>
          <a:stretch>
            <a:fillRect/>
          </a:stretch>
        </p:blipFill>
        <p:spPr>
          <a:xfrm>
            <a:off x="9039168" y="100693"/>
            <a:ext cx="490013" cy="300351"/>
          </a:xfrm>
          <a:prstGeom prst="rect">
            <a:avLst/>
          </a:prstGeom>
        </p:spPr>
      </p:pic>
      <p:pic>
        <p:nvPicPr>
          <p:cNvPr id="11" name="Picture 10">
            <a:extLst>
              <a:ext uri="{FF2B5EF4-FFF2-40B4-BE49-F238E27FC236}">
                <a16:creationId xmlns:a16="http://schemas.microsoft.com/office/drawing/2014/main" id="{BC0E6EA8-BC62-32CC-BF59-92E3C0072434}"/>
              </a:ext>
            </a:extLst>
          </p:cNvPr>
          <p:cNvPicPr>
            <a:picLocks noChangeAspect="1"/>
          </p:cNvPicPr>
          <p:nvPr/>
        </p:nvPicPr>
        <p:blipFill>
          <a:blip r:embed="rId6"/>
          <a:stretch>
            <a:fillRect/>
          </a:stretch>
        </p:blipFill>
        <p:spPr>
          <a:xfrm>
            <a:off x="7148795" y="-45239"/>
            <a:ext cx="1929631" cy="592214"/>
          </a:xfrm>
          <a:prstGeom prst="rect">
            <a:avLst/>
          </a:prstGeom>
        </p:spPr>
      </p:pic>
      <p:sp>
        <p:nvSpPr>
          <p:cNvPr id="5" name="TextBox 4">
            <a:extLst>
              <a:ext uri="{FF2B5EF4-FFF2-40B4-BE49-F238E27FC236}">
                <a16:creationId xmlns:a16="http://schemas.microsoft.com/office/drawing/2014/main" id="{6661A046-4F4B-A9F5-7883-20DCFF6322AC}"/>
              </a:ext>
            </a:extLst>
          </p:cNvPr>
          <p:cNvSpPr txBox="1"/>
          <p:nvPr/>
        </p:nvSpPr>
        <p:spPr>
          <a:xfrm>
            <a:off x="5799889" y="5805046"/>
            <a:ext cx="3052887" cy="1077218"/>
          </a:xfrm>
          <a:prstGeom prst="rect">
            <a:avLst/>
          </a:prstGeom>
          <a:noFill/>
        </p:spPr>
        <p:txBody>
          <a:bodyPr wrap="none" rtlCol="0">
            <a:spAutoFit/>
          </a:bodyPr>
          <a:lstStyle/>
          <a:p>
            <a:r>
              <a:rPr lang="en-DE" sz="1600" dirty="0">
                <a:solidFill>
                  <a:schemeClr val="tx1">
                    <a:lumMod val="85000"/>
                  </a:schemeClr>
                </a:solidFill>
              </a:rPr>
              <a:t>WG reviewer: Dennis Soldin</a:t>
            </a:r>
          </a:p>
          <a:p>
            <a:r>
              <a:rPr lang="en-DE" sz="1600" dirty="0">
                <a:solidFill>
                  <a:schemeClr val="tx1">
                    <a:lumMod val="85000"/>
                  </a:schemeClr>
                </a:solidFill>
              </a:rPr>
              <a:t>Technical reviewer: Karolin Hymon</a:t>
            </a:r>
          </a:p>
          <a:p>
            <a:r>
              <a:rPr lang="en-DE" sz="1600" dirty="0">
                <a:solidFill>
                  <a:schemeClr val="tx1">
                    <a:lumMod val="85000"/>
                  </a:schemeClr>
                </a:solidFill>
              </a:rPr>
              <a:t>Wiki: </a:t>
            </a:r>
            <a:r>
              <a:rPr lang="en-GB" sz="1600" dirty="0">
                <a:solidFill>
                  <a:schemeClr val="tx1">
                    <a:lumMod val="85000"/>
                  </a:schemeClr>
                </a:solidFill>
                <a:hlinkClick r:id="rId7">
                  <a:extLst>
                    <a:ext uri="{A12FA001-AC4F-418D-AE19-62706E023703}">
                      <ahyp:hlinkClr xmlns:ahyp="http://schemas.microsoft.com/office/drawing/2018/hyperlinkcolor" val="tx"/>
                    </a:ext>
                  </a:extLst>
                </a:hlinkClick>
              </a:rPr>
              <a:t>prompt wiki</a:t>
            </a:r>
            <a:endParaRPr lang="en-GB" sz="1600" dirty="0">
              <a:solidFill>
                <a:schemeClr val="tx1">
                  <a:lumMod val="85000"/>
                </a:schemeClr>
              </a:solidFill>
            </a:endParaRPr>
          </a:p>
          <a:p>
            <a:r>
              <a:rPr lang="en-DE" sz="1600" dirty="0">
                <a:solidFill>
                  <a:schemeClr val="tx1">
                    <a:lumMod val="85000"/>
                  </a:schemeClr>
                </a:solidFill>
              </a:rPr>
              <a:t>Last update: </a:t>
            </a:r>
            <a:r>
              <a:rPr lang="en-DE" sz="1600" dirty="0">
                <a:solidFill>
                  <a:schemeClr val="tx1">
                    <a:lumMod val="85000"/>
                  </a:schemeClr>
                </a:solidFill>
                <a:hlinkClick r:id="rId8">
                  <a:extLst>
                    <a:ext uri="{A12FA001-AC4F-418D-AE19-62706E023703}">
                      <ahyp:hlinkClr xmlns:ahyp="http://schemas.microsoft.com/office/drawing/2018/hyperlinkcolor" val="tx"/>
                    </a:ext>
                  </a:extLst>
                </a:hlinkClick>
              </a:rPr>
              <a:t>madison_talk</a:t>
            </a:r>
            <a:endParaRPr lang="en-DE" sz="1600" dirty="0">
              <a:solidFill>
                <a:schemeClr val="tx1">
                  <a:lumMod val="85000"/>
                </a:schemeClr>
              </a:solidFill>
            </a:endParaRPr>
          </a:p>
        </p:txBody>
      </p:sp>
      <p:sp>
        <p:nvSpPr>
          <p:cNvPr id="9" name="TextBox 8">
            <a:extLst>
              <a:ext uri="{FF2B5EF4-FFF2-40B4-BE49-F238E27FC236}">
                <a16:creationId xmlns:a16="http://schemas.microsoft.com/office/drawing/2014/main" id="{36125322-E516-6BE9-3332-39C4E3C76BF5}"/>
              </a:ext>
            </a:extLst>
          </p:cNvPr>
          <p:cNvSpPr txBox="1"/>
          <p:nvPr/>
        </p:nvSpPr>
        <p:spPr>
          <a:xfrm>
            <a:off x="11058247" y="5906137"/>
            <a:ext cx="989373" cy="430887"/>
          </a:xfrm>
          <a:prstGeom prst="rect">
            <a:avLst/>
          </a:prstGeom>
          <a:noFill/>
        </p:spPr>
        <p:txBody>
          <a:bodyPr wrap="none" rtlCol="0">
            <a:spAutoFit/>
          </a:bodyPr>
          <a:lstStyle/>
          <a:p>
            <a:r>
              <a:rPr lang="en-DE" sz="2200" dirty="0">
                <a:solidFill>
                  <a:schemeClr val="tx1">
                    <a:lumMod val="85000"/>
                  </a:schemeClr>
                </a:solidFill>
              </a:rPr>
              <a:t>CR-Call</a:t>
            </a:r>
            <a:endParaRPr lang="en-DE" sz="2200" dirty="0">
              <a:solidFill>
                <a:schemeClr val="tx2">
                  <a:lumMod val="90000"/>
                </a:schemeClr>
              </a:solidFill>
            </a:endParaRPr>
          </a:p>
        </p:txBody>
      </p:sp>
    </p:spTree>
    <p:extLst>
      <p:ext uri="{BB962C8B-B14F-4D97-AF65-F5344CB8AC3E}">
        <p14:creationId xmlns:p14="http://schemas.microsoft.com/office/powerpoint/2010/main" val="1812689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B7C49-0A70-9114-2F57-B916684E73D1}"/>
              </a:ext>
            </a:extLst>
          </p:cNvPr>
          <p:cNvSpPr>
            <a:spLocks noGrp="1"/>
          </p:cNvSpPr>
          <p:nvPr>
            <p:ph type="title"/>
          </p:nvPr>
        </p:nvSpPr>
        <p:spPr/>
        <p:txBody>
          <a:bodyPr/>
          <a:lstStyle/>
          <a:p>
            <a:r>
              <a:rPr lang="en-DE" dirty="0"/>
              <a:t>Muon Flux at Surface</a:t>
            </a:r>
          </a:p>
        </p:txBody>
      </p:sp>
      <p:sp>
        <p:nvSpPr>
          <p:cNvPr id="4" name="Date Placeholder 3">
            <a:extLst>
              <a:ext uri="{FF2B5EF4-FFF2-40B4-BE49-F238E27FC236}">
                <a16:creationId xmlns:a16="http://schemas.microsoft.com/office/drawing/2014/main" id="{F8AD865C-08FC-4F52-F0CE-28AC58FBAD8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AF7B168-8D91-901E-2B71-50F05B0A48FB}"/>
              </a:ext>
            </a:extLst>
          </p:cNvPr>
          <p:cNvSpPr>
            <a:spLocks noGrp="1"/>
          </p:cNvSpPr>
          <p:nvPr>
            <p:ph type="sldNum" sz="quarter" idx="12"/>
          </p:nvPr>
        </p:nvSpPr>
        <p:spPr/>
        <p:txBody>
          <a:bodyPr/>
          <a:lstStyle/>
          <a:p>
            <a:fld id="{CD8304E6-5469-594D-85BC-E468E92D2243}" type="slidenum">
              <a:rPr lang="en-US" smtClean="0"/>
              <a:t>10</a:t>
            </a:fld>
            <a:endParaRPr lang="en-US"/>
          </a:p>
        </p:txBody>
      </p:sp>
      <p:pic>
        <p:nvPicPr>
          <p:cNvPr id="7" name="Picture 6">
            <a:extLst>
              <a:ext uri="{FF2B5EF4-FFF2-40B4-BE49-F238E27FC236}">
                <a16:creationId xmlns:a16="http://schemas.microsoft.com/office/drawing/2014/main" id="{89269601-CF8D-9586-1284-71DF3B79F68A}"/>
              </a:ext>
            </a:extLst>
          </p:cNvPr>
          <p:cNvPicPr>
            <a:picLocks noChangeAspect="1"/>
          </p:cNvPicPr>
          <p:nvPr/>
        </p:nvPicPr>
        <p:blipFill>
          <a:blip r:embed="rId2"/>
          <a:stretch>
            <a:fillRect/>
          </a:stretch>
        </p:blipFill>
        <p:spPr>
          <a:xfrm>
            <a:off x="6074922" y="1666747"/>
            <a:ext cx="5971568" cy="4510216"/>
          </a:xfrm>
          <a:prstGeom prst="rect">
            <a:avLst/>
          </a:prstGeom>
        </p:spPr>
      </p:pic>
      <p:pic>
        <p:nvPicPr>
          <p:cNvPr id="8" name="Picture 7">
            <a:extLst>
              <a:ext uri="{FF2B5EF4-FFF2-40B4-BE49-F238E27FC236}">
                <a16:creationId xmlns:a16="http://schemas.microsoft.com/office/drawing/2014/main" id="{C8A79F76-F639-F25F-AEB2-85C42595053D}"/>
              </a:ext>
            </a:extLst>
          </p:cNvPr>
          <p:cNvPicPr>
            <a:picLocks noChangeAspect="1"/>
          </p:cNvPicPr>
          <p:nvPr/>
        </p:nvPicPr>
        <p:blipFill>
          <a:blip r:embed="rId3"/>
          <a:stretch>
            <a:fillRect/>
          </a:stretch>
        </p:blipFill>
        <p:spPr>
          <a:xfrm>
            <a:off x="0" y="1719313"/>
            <a:ext cx="5971569" cy="4457650"/>
          </a:xfrm>
          <a:prstGeom prst="rect">
            <a:avLst/>
          </a:prstGeom>
        </p:spPr>
      </p:pic>
      <p:pic>
        <p:nvPicPr>
          <p:cNvPr id="3" name="Picture 2" descr="Logo Cosmic Interacting Matters">
            <a:extLst>
              <a:ext uri="{FF2B5EF4-FFF2-40B4-BE49-F238E27FC236}">
                <a16:creationId xmlns:a16="http://schemas.microsoft.com/office/drawing/2014/main" id="{80757FB5-E1CC-1FEC-9BED-9C74A6AB7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363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6A2EA-3976-F518-F965-C571ED5773D8}"/>
              </a:ext>
            </a:extLst>
          </p:cNvPr>
          <p:cNvSpPr>
            <a:spLocks noGrp="1"/>
          </p:cNvSpPr>
          <p:nvPr>
            <p:ph type="ctrTitle"/>
          </p:nvPr>
        </p:nvSpPr>
        <p:spPr/>
        <p:txBody>
          <a:bodyPr/>
          <a:lstStyle/>
          <a:p>
            <a:r>
              <a:rPr lang="en-DE" dirty="0"/>
              <a:t>Ice Systematics</a:t>
            </a:r>
          </a:p>
        </p:txBody>
      </p:sp>
      <p:sp>
        <p:nvSpPr>
          <p:cNvPr id="3" name="Subtitle 2">
            <a:extLst>
              <a:ext uri="{FF2B5EF4-FFF2-40B4-BE49-F238E27FC236}">
                <a16:creationId xmlns:a16="http://schemas.microsoft.com/office/drawing/2014/main" id="{544E6F59-53B4-6B88-0E9C-0EC105051D24}"/>
              </a:ext>
            </a:extLst>
          </p:cNvPr>
          <p:cNvSpPr>
            <a:spLocks noGrp="1"/>
          </p:cNvSpPr>
          <p:nvPr>
            <p:ph type="subTitle" idx="1"/>
          </p:nvPr>
        </p:nvSpPr>
        <p:spPr>
          <a:xfrm>
            <a:off x="1524000" y="3602039"/>
            <a:ext cx="9144000" cy="2387600"/>
          </a:xfrm>
        </p:spPr>
        <p:txBody>
          <a:bodyPr>
            <a:normAutofit fontScale="77500" lnSpcReduction="20000"/>
          </a:bodyPr>
          <a:lstStyle/>
          <a:p>
            <a:r>
              <a:rPr lang="en-DE" sz="2800" dirty="0"/>
              <a:t>Snowstorm</a:t>
            </a:r>
          </a:p>
          <a:p>
            <a:endParaRPr lang="en-DE" sz="2800" dirty="0"/>
          </a:p>
          <a:p>
            <a:pPr marL="457200" indent="-457200">
              <a:buFont typeface="+mj-lt"/>
              <a:buAutoNum type="arabicPeriod"/>
            </a:pPr>
            <a:r>
              <a:rPr lang="en-DE" dirty="0"/>
              <a:t>Scattering</a:t>
            </a:r>
          </a:p>
          <a:p>
            <a:pPr marL="457200" indent="-457200">
              <a:buFont typeface="+mj-lt"/>
              <a:buAutoNum type="arabicPeriod"/>
            </a:pPr>
            <a:r>
              <a:rPr lang="en-DE" dirty="0"/>
              <a:t>Absorption</a:t>
            </a:r>
          </a:p>
          <a:p>
            <a:pPr marL="457200" indent="-457200">
              <a:buFont typeface="+mj-lt"/>
              <a:buAutoNum type="arabicPeriod"/>
            </a:pPr>
            <a:r>
              <a:rPr lang="en-DE" dirty="0"/>
              <a:t>DOMEfficiency</a:t>
            </a:r>
          </a:p>
          <a:p>
            <a:pPr marL="457200" indent="-457200">
              <a:buFont typeface="+mj-lt"/>
              <a:buAutoNum type="arabicPeriod"/>
            </a:pPr>
            <a:r>
              <a:rPr lang="en-DE" dirty="0"/>
              <a:t>Hole Ice Forward p0</a:t>
            </a:r>
          </a:p>
          <a:p>
            <a:pPr marL="457200" indent="-457200">
              <a:buFont typeface="+mj-lt"/>
              <a:buAutoNum type="arabicPeriod"/>
            </a:pPr>
            <a:r>
              <a:rPr lang="en-DE" dirty="0"/>
              <a:t>Hole Ice Forward p1</a:t>
            </a:r>
          </a:p>
        </p:txBody>
      </p:sp>
      <p:sp>
        <p:nvSpPr>
          <p:cNvPr id="4" name="Date Placeholder 3">
            <a:extLst>
              <a:ext uri="{FF2B5EF4-FFF2-40B4-BE49-F238E27FC236}">
                <a16:creationId xmlns:a16="http://schemas.microsoft.com/office/drawing/2014/main" id="{813E235B-88F0-69B8-84E0-A327405878D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25B210-71B1-F847-59A8-061D56B1C5C9}"/>
              </a:ext>
            </a:extLst>
          </p:cNvPr>
          <p:cNvSpPr>
            <a:spLocks noGrp="1"/>
          </p:cNvSpPr>
          <p:nvPr>
            <p:ph type="sldNum" sz="quarter" idx="12"/>
          </p:nvPr>
        </p:nvSpPr>
        <p:spPr/>
        <p:txBody>
          <a:bodyPr/>
          <a:lstStyle/>
          <a:p>
            <a:fld id="{CD8304E6-5469-594D-85BC-E468E92D2243}" type="slidenum">
              <a:rPr lang="en-US" smtClean="0"/>
              <a:t>11</a:t>
            </a:fld>
            <a:endParaRPr lang="en-US"/>
          </a:p>
        </p:txBody>
      </p:sp>
      <p:pic>
        <p:nvPicPr>
          <p:cNvPr id="6" name="Picture 2" descr="Logo Cosmic Interacting Matters">
            <a:extLst>
              <a:ext uri="{FF2B5EF4-FFF2-40B4-BE49-F238E27FC236}">
                <a16:creationId xmlns:a16="http://schemas.microsoft.com/office/drawing/2014/main" id="{AA00E2AD-DAA5-73DA-8742-CB94B490E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920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60A1-9EFD-EB5F-11F7-AE5F5B78EA0E}"/>
              </a:ext>
            </a:extLst>
          </p:cNvPr>
          <p:cNvSpPr>
            <a:spLocks noGrp="1"/>
          </p:cNvSpPr>
          <p:nvPr>
            <p:ph type="title"/>
          </p:nvPr>
        </p:nvSpPr>
        <p:spPr/>
        <p:txBody>
          <a:bodyPr/>
          <a:lstStyle/>
          <a:p>
            <a:r>
              <a:rPr lang="en-DE" dirty="0"/>
              <a:t>Systematics Impact on Muon Energy at Entry (Proxy)</a:t>
            </a:r>
          </a:p>
        </p:txBody>
      </p:sp>
      <p:pic>
        <p:nvPicPr>
          <p:cNvPr id="7" name="Content Placeholder 6" descr="A graph of energy and energy&#10;&#10;AI-generated content may be incorrect.">
            <a:extLst>
              <a:ext uri="{FF2B5EF4-FFF2-40B4-BE49-F238E27FC236}">
                <a16:creationId xmlns:a16="http://schemas.microsoft.com/office/drawing/2014/main" id="{D55AE932-3261-C0FF-0F50-DEB355118F2D}"/>
              </a:ext>
            </a:extLst>
          </p:cNvPr>
          <p:cNvPicPr>
            <a:picLocks noGrp="1" noChangeAspect="1"/>
          </p:cNvPicPr>
          <p:nvPr>
            <p:ph idx="1"/>
          </p:nvPr>
        </p:nvPicPr>
        <p:blipFill>
          <a:blip r:embed="rId2"/>
          <a:stretch>
            <a:fillRect/>
          </a:stretch>
        </p:blipFill>
        <p:spPr>
          <a:xfrm>
            <a:off x="7079417" y="3912176"/>
            <a:ext cx="3998536" cy="2945824"/>
          </a:xfrm>
        </p:spPr>
      </p:pic>
      <p:sp>
        <p:nvSpPr>
          <p:cNvPr id="4" name="Date Placeholder 3">
            <a:extLst>
              <a:ext uri="{FF2B5EF4-FFF2-40B4-BE49-F238E27FC236}">
                <a16:creationId xmlns:a16="http://schemas.microsoft.com/office/drawing/2014/main" id="{9A1A1B94-C4C8-A1E3-980F-CDDE5E2A24B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F47D051-E192-9CDD-7EFE-070E5FF55F48}"/>
              </a:ext>
            </a:extLst>
          </p:cNvPr>
          <p:cNvSpPr>
            <a:spLocks noGrp="1"/>
          </p:cNvSpPr>
          <p:nvPr>
            <p:ph type="sldNum" sz="quarter" idx="12"/>
          </p:nvPr>
        </p:nvSpPr>
        <p:spPr/>
        <p:txBody>
          <a:bodyPr/>
          <a:lstStyle/>
          <a:p>
            <a:fld id="{CD8304E6-5469-594D-85BC-E468E92D2243}" type="slidenum">
              <a:rPr lang="en-US" smtClean="0"/>
              <a:t>12</a:t>
            </a:fld>
            <a:endParaRPr lang="en-US"/>
          </a:p>
        </p:txBody>
      </p:sp>
      <p:pic>
        <p:nvPicPr>
          <p:cNvPr id="9" name="Picture 8" descr="A graph of a graph with numbers and a chart of data&#10;&#10;AI-generated content may be incorrect.">
            <a:extLst>
              <a:ext uri="{FF2B5EF4-FFF2-40B4-BE49-F238E27FC236}">
                <a16:creationId xmlns:a16="http://schemas.microsoft.com/office/drawing/2014/main" id="{8A818AB4-A5CF-E95E-D08E-EC49AEA15447}"/>
              </a:ext>
            </a:extLst>
          </p:cNvPr>
          <p:cNvPicPr>
            <a:picLocks noChangeAspect="1"/>
          </p:cNvPicPr>
          <p:nvPr/>
        </p:nvPicPr>
        <p:blipFill>
          <a:blip r:embed="rId3"/>
          <a:stretch>
            <a:fillRect/>
          </a:stretch>
        </p:blipFill>
        <p:spPr>
          <a:xfrm>
            <a:off x="2982685" y="3912176"/>
            <a:ext cx="3998536" cy="2945824"/>
          </a:xfrm>
          <a:prstGeom prst="rect">
            <a:avLst/>
          </a:prstGeom>
        </p:spPr>
      </p:pic>
      <p:pic>
        <p:nvPicPr>
          <p:cNvPr id="11" name="Picture 10" descr="A graph of energy and data&#10;&#10;AI-generated content may be incorrect.">
            <a:extLst>
              <a:ext uri="{FF2B5EF4-FFF2-40B4-BE49-F238E27FC236}">
                <a16:creationId xmlns:a16="http://schemas.microsoft.com/office/drawing/2014/main" id="{CB26853E-D117-795A-F4F3-8ECA42A9FF32}"/>
              </a:ext>
            </a:extLst>
          </p:cNvPr>
          <p:cNvPicPr>
            <a:picLocks noChangeAspect="1"/>
          </p:cNvPicPr>
          <p:nvPr/>
        </p:nvPicPr>
        <p:blipFill>
          <a:blip r:embed="rId4"/>
          <a:stretch>
            <a:fillRect/>
          </a:stretch>
        </p:blipFill>
        <p:spPr>
          <a:xfrm>
            <a:off x="1" y="938188"/>
            <a:ext cx="3998534" cy="2945823"/>
          </a:xfrm>
          <a:prstGeom prst="rect">
            <a:avLst/>
          </a:prstGeom>
        </p:spPr>
      </p:pic>
      <p:pic>
        <p:nvPicPr>
          <p:cNvPr id="13" name="Picture 12" descr="A graph with numbers and text&#10;&#10;AI-generated content may be incorrect.">
            <a:extLst>
              <a:ext uri="{FF2B5EF4-FFF2-40B4-BE49-F238E27FC236}">
                <a16:creationId xmlns:a16="http://schemas.microsoft.com/office/drawing/2014/main" id="{0CDCF330-F954-5704-06EF-DE79558D9340}"/>
              </a:ext>
            </a:extLst>
          </p:cNvPr>
          <p:cNvPicPr>
            <a:picLocks noChangeAspect="1"/>
          </p:cNvPicPr>
          <p:nvPr/>
        </p:nvPicPr>
        <p:blipFill>
          <a:blip r:embed="rId5"/>
          <a:stretch>
            <a:fillRect/>
          </a:stretch>
        </p:blipFill>
        <p:spPr>
          <a:xfrm>
            <a:off x="8091409" y="940926"/>
            <a:ext cx="3994818" cy="2943085"/>
          </a:xfrm>
          <a:prstGeom prst="rect">
            <a:avLst/>
          </a:prstGeom>
        </p:spPr>
      </p:pic>
      <p:pic>
        <p:nvPicPr>
          <p:cNvPr id="15" name="Picture 14" descr="A graph of a mountain with numbers and a chart of data&#10;&#10;AI-generated content may be incorrect.">
            <a:extLst>
              <a:ext uri="{FF2B5EF4-FFF2-40B4-BE49-F238E27FC236}">
                <a16:creationId xmlns:a16="http://schemas.microsoft.com/office/drawing/2014/main" id="{9B19032B-6EA0-D30D-E6BF-78B84EAA3989}"/>
              </a:ext>
            </a:extLst>
          </p:cNvPr>
          <p:cNvPicPr>
            <a:picLocks noChangeAspect="1"/>
          </p:cNvPicPr>
          <p:nvPr/>
        </p:nvPicPr>
        <p:blipFill>
          <a:blip r:embed="rId6"/>
          <a:stretch>
            <a:fillRect/>
          </a:stretch>
        </p:blipFill>
        <p:spPr>
          <a:xfrm>
            <a:off x="4045704" y="938188"/>
            <a:ext cx="3998536" cy="2945824"/>
          </a:xfrm>
          <a:prstGeom prst="rect">
            <a:avLst/>
          </a:prstGeom>
        </p:spPr>
      </p:pic>
      <p:sp>
        <p:nvSpPr>
          <p:cNvPr id="16" name="TextBox 15">
            <a:extLst>
              <a:ext uri="{FF2B5EF4-FFF2-40B4-BE49-F238E27FC236}">
                <a16:creationId xmlns:a16="http://schemas.microsoft.com/office/drawing/2014/main" id="{48ABC798-C7DA-7133-D2E6-5CFB891DF356}"/>
              </a:ext>
            </a:extLst>
          </p:cNvPr>
          <p:cNvSpPr txBox="1"/>
          <p:nvPr/>
        </p:nvSpPr>
        <p:spPr>
          <a:xfrm>
            <a:off x="76200" y="4372717"/>
            <a:ext cx="2713179" cy="954107"/>
          </a:xfrm>
          <a:prstGeom prst="rect">
            <a:avLst/>
          </a:prstGeom>
          <a:noFill/>
        </p:spPr>
        <p:txBody>
          <a:bodyPr wrap="none" rtlCol="0">
            <a:spAutoFit/>
          </a:bodyPr>
          <a:lstStyle/>
          <a:p>
            <a:pPr marL="285750" indent="-285750">
              <a:buFont typeface="Arial" panose="020B0604020202020204" pitchFamily="34" charset="0"/>
              <a:buChar char="•"/>
            </a:pPr>
            <a:r>
              <a:rPr lang="en-GB" sz="1400" dirty="0"/>
              <a:t>D</a:t>
            </a:r>
            <a:r>
              <a:rPr lang="en-DE" sz="1400" dirty="0"/>
              <a:t>ivide systematic range into </a:t>
            </a:r>
            <a:br>
              <a:rPr lang="en-DE" sz="1400" dirty="0"/>
            </a:br>
            <a:r>
              <a:rPr lang="en-DE" sz="1400" dirty="0"/>
              <a:t>5 equidistant bins</a:t>
            </a:r>
          </a:p>
          <a:p>
            <a:pPr marL="285750" indent="-285750">
              <a:buFont typeface="Arial" panose="020B0604020202020204" pitchFamily="34" charset="0"/>
              <a:buChar char="•"/>
            </a:pPr>
            <a:r>
              <a:rPr lang="en-DE" sz="1400" dirty="0"/>
              <a:t>Largest impact by </a:t>
            </a:r>
            <a:br>
              <a:rPr lang="en-DE" sz="1400" dirty="0"/>
            </a:br>
            <a:r>
              <a:rPr lang="en-DE" sz="1400" dirty="0"/>
              <a:t>DOMEfficiency and Absorption</a:t>
            </a:r>
          </a:p>
        </p:txBody>
      </p:sp>
      <p:sp>
        <p:nvSpPr>
          <p:cNvPr id="3" name="TextBox 2">
            <a:extLst>
              <a:ext uri="{FF2B5EF4-FFF2-40B4-BE49-F238E27FC236}">
                <a16:creationId xmlns:a16="http://schemas.microsoft.com/office/drawing/2014/main" id="{A5264E3F-BADD-3BDA-C611-BDB777105EB1}"/>
              </a:ext>
            </a:extLst>
          </p:cNvPr>
          <p:cNvSpPr txBox="1"/>
          <p:nvPr/>
        </p:nvSpPr>
        <p:spPr>
          <a:xfrm>
            <a:off x="1066800" y="2547258"/>
            <a:ext cx="1015021" cy="323165"/>
          </a:xfrm>
          <a:prstGeom prst="rect">
            <a:avLst/>
          </a:prstGeom>
          <a:noFill/>
        </p:spPr>
        <p:txBody>
          <a:bodyPr wrap="none" rtlCol="0">
            <a:spAutoFit/>
          </a:bodyPr>
          <a:lstStyle/>
          <a:p>
            <a:r>
              <a:rPr lang="en-DE" sz="1500" dirty="0"/>
              <a:t>HoleIce p0</a:t>
            </a:r>
          </a:p>
        </p:txBody>
      </p:sp>
      <p:sp>
        <p:nvSpPr>
          <p:cNvPr id="6" name="TextBox 5">
            <a:extLst>
              <a:ext uri="{FF2B5EF4-FFF2-40B4-BE49-F238E27FC236}">
                <a16:creationId xmlns:a16="http://schemas.microsoft.com/office/drawing/2014/main" id="{3D49CB8E-DBFF-4CFB-C400-3EA2B982D917}"/>
              </a:ext>
            </a:extLst>
          </p:cNvPr>
          <p:cNvSpPr txBox="1"/>
          <p:nvPr/>
        </p:nvSpPr>
        <p:spPr>
          <a:xfrm>
            <a:off x="9198428" y="2547258"/>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8B62D8A7-60CC-F74C-88A1-09DF4F1C078B}"/>
              </a:ext>
            </a:extLst>
          </p:cNvPr>
          <p:cNvSpPr txBox="1"/>
          <p:nvPr/>
        </p:nvSpPr>
        <p:spPr>
          <a:xfrm>
            <a:off x="5105554" y="2547257"/>
            <a:ext cx="965201" cy="323165"/>
          </a:xfrm>
          <a:prstGeom prst="rect">
            <a:avLst/>
          </a:prstGeom>
          <a:noFill/>
        </p:spPr>
        <p:txBody>
          <a:bodyPr wrap="none" rtlCol="0">
            <a:spAutoFit/>
          </a:bodyPr>
          <a:lstStyle/>
          <a:p>
            <a:r>
              <a:rPr lang="en-DE" sz="1500" dirty="0"/>
              <a:t>Scattering</a:t>
            </a:r>
          </a:p>
        </p:txBody>
      </p:sp>
      <p:sp>
        <p:nvSpPr>
          <p:cNvPr id="10" name="TextBox 9">
            <a:extLst>
              <a:ext uri="{FF2B5EF4-FFF2-40B4-BE49-F238E27FC236}">
                <a16:creationId xmlns:a16="http://schemas.microsoft.com/office/drawing/2014/main" id="{CC836D09-08AB-1D0D-F5DD-5A64E499B059}"/>
              </a:ext>
            </a:extLst>
          </p:cNvPr>
          <p:cNvSpPr txBox="1"/>
          <p:nvPr/>
        </p:nvSpPr>
        <p:spPr>
          <a:xfrm>
            <a:off x="3880001" y="5513575"/>
            <a:ext cx="1337354" cy="323165"/>
          </a:xfrm>
          <a:prstGeom prst="rect">
            <a:avLst/>
          </a:prstGeom>
          <a:noFill/>
        </p:spPr>
        <p:txBody>
          <a:bodyPr wrap="none" rtlCol="0">
            <a:spAutoFit/>
          </a:bodyPr>
          <a:lstStyle/>
          <a:p>
            <a:r>
              <a:rPr lang="en-DE" sz="1500" dirty="0"/>
              <a:t>DOMEfficiency</a:t>
            </a:r>
          </a:p>
        </p:txBody>
      </p:sp>
      <p:sp>
        <p:nvSpPr>
          <p:cNvPr id="12" name="TextBox 11">
            <a:extLst>
              <a:ext uri="{FF2B5EF4-FFF2-40B4-BE49-F238E27FC236}">
                <a16:creationId xmlns:a16="http://schemas.microsoft.com/office/drawing/2014/main" id="{6919E03F-7A39-BDAF-9940-B7941318569F}"/>
              </a:ext>
            </a:extLst>
          </p:cNvPr>
          <p:cNvSpPr txBox="1"/>
          <p:nvPr/>
        </p:nvSpPr>
        <p:spPr>
          <a:xfrm>
            <a:off x="8179704" y="5513574"/>
            <a:ext cx="1050096" cy="323165"/>
          </a:xfrm>
          <a:prstGeom prst="rect">
            <a:avLst/>
          </a:prstGeom>
          <a:noFill/>
        </p:spPr>
        <p:txBody>
          <a:bodyPr wrap="none" rtlCol="0">
            <a:spAutoFit/>
          </a:bodyPr>
          <a:lstStyle/>
          <a:p>
            <a:r>
              <a:rPr lang="en-DE" sz="1500" dirty="0"/>
              <a:t>Absorption</a:t>
            </a:r>
          </a:p>
        </p:txBody>
      </p:sp>
      <p:pic>
        <p:nvPicPr>
          <p:cNvPr id="14" name="Picture 2" descr="Logo Cosmic Interacting Matters">
            <a:extLst>
              <a:ext uri="{FF2B5EF4-FFF2-40B4-BE49-F238E27FC236}">
                <a16:creationId xmlns:a16="http://schemas.microsoft.com/office/drawing/2014/main" id="{7619A8DE-731D-E6C2-65AB-1A6A375A68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550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25D07-9B30-E9E8-C6C2-A6AB00A90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C01C5E-5F7B-1D98-1564-76C17CD47C76}"/>
              </a:ext>
            </a:extLst>
          </p:cNvPr>
          <p:cNvSpPr>
            <a:spLocks noGrp="1"/>
          </p:cNvSpPr>
          <p:nvPr>
            <p:ph type="title"/>
          </p:nvPr>
        </p:nvSpPr>
        <p:spPr/>
        <p:txBody>
          <a:bodyPr/>
          <a:lstStyle/>
          <a:p>
            <a:r>
              <a:rPr lang="en-DE" dirty="0"/>
              <a:t>Systematics Impact on Muon Energy at Surface (Target)</a:t>
            </a:r>
          </a:p>
        </p:txBody>
      </p:sp>
      <p:sp>
        <p:nvSpPr>
          <p:cNvPr id="4" name="Date Placeholder 3">
            <a:extLst>
              <a:ext uri="{FF2B5EF4-FFF2-40B4-BE49-F238E27FC236}">
                <a16:creationId xmlns:a16="http://schemas.microsoft.com/office/drawing/2014/main" id="{23F7872E-7831-ADEE-8E87-89F0B4F9201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1D86CA-36C1-FBF0-A5BA-D79AF94E8628}"/>
              </a:ext>
            </a:extLst>
          </p:cNvPr>
          <p:cNvSpPr>
            <a:spLocks noGrp="1"/>
          </p:cNvSpPr>
          <p:nvPr>
            <p:ph type="sldNum" sz="quarter" idx="12"/>
          </p:nvPr>
        </p:nvSpPr>
        <p:spPr/>
        <p:txBody>
          <a:bodyPr/>
          <a:lstStyle/>
          <a:p>
            <a:fld id="{CD8304E6-5469-594D-85BC-E468E92D2243}" type="slidenum">
              <a:rPr lang="en-US" smtClean="0"/>
              <a:t>13</a:t>
            </a:fld>
            <a:endParaRPr lang="en-US"/>
          </a:p>
        </p:txBody>
      </p:sp>
      <p:sp>
        <p:nvSpPr>
          <p:cNvPr id="16" name="TextBox 15">
            <a:extLst>
              <a:ext uri="{FF2B5EF4-FFF2-40B4-BE49-F238E27FC236}">
                <a16:creationId xmlns:a16="http://schemas.microsoft.com/office/drawing/2014/main" id="{7D5EE45D-A30E-7C89-0BC4-8197A699D963}"/>
              </a:ext>
            </a:extLst>
          </p:cNvPr>
          <p:cNvSpPr txBox="1"/>
          <p:nvPr/>
        </p:nvSpPr>
        <p:spPr>
          <a:xfrm>
            <a:off x="76200" y="4372717"/>
            <a:ext cx="2713179" cy="954107"/>
          </a:xfrm>
          <a:prstGeom prst="rect">
            <a:avLst/>
          </a:prstGeom>
          <a:noFill/>
        </p:spPr>
        <p:txBody>
          <a:bodyPr wrap="none" rtlCol="0">
            <a:spAutoFit/>
          </a:bodyPr>
          <a:lstStyle/>
          <a:p>
            <a:pPr marL="285750" indent="-285750">
              <a:buFont typeface="Arial" panose="020B0604020202020204" pitchFamily="34" charset="0"/>
              <a:buChar char="•"/>
            </a:pPr>
            <a:r>
              <a:rPr lang="en-GB" sz="1400" dirty="0"/>
              <a:t>D</a:t>
            </a:r>
            <a:r>
              <a:rPr lang="en-DE" sz="1400" dirty="0"/>
              <a:t>ivide systematic range into </a:t>
            </a:r>
            <a:br>
              <a:rPr lang="en-DE" sz="1400" dirty="0"/>
            </a:br>
            <a:r>
              <a:rPr lang="en-DE" sz="1400" dirty="0"/>
              <a:t>5 equidistant bins</a:t>
            </a:r>
          </a:p>
          <a:p>
            <a:pPr marL="285750" indent="-285750">
              <a:buFont typeface="Arial" panose="020B0604020202020204" pitchFamily="34" charset="0"/>
              <a:buChar char="•"/>
            </a:pPr>
            <a:r>
              <a:rPr lang="en-DE" sz="1400" dirty="0"/>
              <a:t>Largest impact by </a:t>
            </a:r>
            <a:br>
              <a:rPr lang="en-DE" sz="1400" dirty="0"/>
            </a:br>
            <a:r>
              <a:rPr lang="en-DE" sz="1400" dirty="0"/>
              <a:t>DOMEfficiency and Absorption</a:t>
            </a:r>
          </a:p>
        </p:txBody>
      </p:sp>
      <p:pic>
        <p:nvPicPr>
          <p:cNvPr id="6" name="Picture 5" descr="A graph of different colored squares&#10;&#10;AI-generated content may be incorrect.">
            <a:extLst>
              <a:ext uri="{FF2B5EF4-FFF2-40B4-BE49-F238E27FC236}">
                <a16:creationId xmlns:a16="http://schemas.microsoft.com/office/drawing/2014/main" id="{FCA9DD40-B160-FCE0-53E4-2E3B740EE8DF}"/>
              </a:ext>
            </a:extLst>
          </p:cNvPr>
          <p:cNvPicPr>
            <a:picLocks noChangeAspect="1"/>
          </p:cNvPicPr>
          <p:nvPr/>
        </p:nvPicPr>
        <p:blipFill>
          <a:blip r:embed="rId2"/>
          <a:stretch>
            <a:fillRect/>
          </a:stretch>
        </p:blipFill>
        <p:spPr>
          <a:xfrm>
            <a:off x="6981221" y="3898341"/>
            <a:ext cx="3998537" cy="2945825"/>
          </a:xfrm>
          <a:prstGeom prst="rect">
            <a:avLst/>
          </a:prstGeom>
        </p:spPr>
      </p:pic>
      <p:pic>
        <p:nvPicPr>
          <p:cNvPr id="14" name="Picture 13" descr="A graph of different types of snow&#10;&#10;AI-generated content may be incorrect.">
            <a:extLst>
              <a:ext uri="{FF2B5EF4-FFF2-40B4-BE49-F238E27FC236}">
                <a16:creationId xmlns:a16="http://schemas.microsoft.com/office/drawing/2014/main" id="{EF91FABC-CD83-36AB-B418-8D2423181451}"/>
              </a:ext>
            </a:extLst>
          </p:cNvPr>
          <p:cNvPicPr>
            <a:picLocks noChangeAspect="1"/>
          </p:cNvPicPr>
          <p:nvPr/>
        </p:nvPicPr>
        <p:blipFill>
          <a:blip r:embed="rId3"/>
          <a:stretch>
            <a:fillRect/>
          </a:stretch>
        </p:blipFill>
        <p:spPr>
          <a:xfrm>
            <a:off x="3014150" y="3898340"/>
            <a:ext cx="3998539" cy="2945826"/>
          </a:xfrm>
          <a:prstGeom prst="rect">
            <a:avLst/>
          </a:prstGeom>
        </p:spPr>
      </p:pic>
      <p:sp>
        <p:nvSpPr>
          <p:cNvPr id="9" name="TextBox 8">
            <a:extLst>
              <a:ext uri="{FF2B5EF4-FFF2-40B4-BE49-F238E27FC236}">
                <a16:creationId xmlns:a16="http://schemas.microsoft.com/office/drawing/2014/main" id="{5D935973-40BE-D350-C0FD-BAED171870EF}"/>
              </a:ext>
            </a:extLst>
          </p:cNvPr>
          <p:cNvSpPr txBox="1"/>
          <p:nvPr/>
        </p:nvSpPr>
        <p:spPr>
          <a:xfrm>
            <a:off x="337457" y="2634343"/>
            <a:ext cx="184731" cy="369332"/>
          </a:xfrm>
          <a:prstGeom prst="rect">
            <a:avLst/>
          </a:prstGeom>
          <a:noFill/>
        </p:spPr>
        <p:txBody>
          <a:bodyPr wrap="none" rtlCol="0">
            <a:spAutoFit/>
          </a:bodyPr>
          <a:lstStyle/>
          <a:p>
            <a:endParaRPr lang="en-DE" dirty="0"/>
          </a:p>
        </p:txBody>
      </p:sp>
      <p:pic>
        <p:nvPicPr>
          <p:cNvPr id="12" name="Picture 11" descr="A graph with numbers and text&#10;&#10;AI-generated content may be incorrect.">
            <a:extLst>
              <a:ext uri="{FF2B5EF4-FFF2-40B4-BE49-F238E27FC236}">
                <a16:creationId xmlns:a16="http://schemas.microsoft.com/office/drawing/2014/main" id="{E8865E6E-8EED-DFD1-DA19-67646327BA79}"/>
              </a:ext>
            </a:extLst>
          </p:cNvPr>
          <p:cNvPicPr>
            <a:picLocks noChangeAspect="1"/>
          </p:cNvPicPr>
          <p:nvPr/>
        </p:nvPicPr>
        <p:blipFill>
          <a:blip r:embed="rId4"/>
          <a:stretch>
            <a:fillRect/>
          </a:stretch>
        </p:blipFill>
        <p:spPr>
          <a:xfrm>
            <a:off x="8047950" y="938185"/>
            <a:ext cx="3998540" cy="2945827"/>
          </a:xfrm>
          <a:prstGeom prst="rect">
            <a:avLst/>
          </a:prstGeom>
        </p:spPr>
      </p:pic>
      <p:pic>
        <p:nvPicPr>
          <p:cNvPr id="19" name="Picture 18" descr="A graph of a number of data&#10;&#10;AI-generated content may be incorrect.">
            <a:extLst>
              <a:ext uri="{FF2B5EF4-FFF2-40B4-BE49-F238E27FC236}">
                <a16:creationId xmlns:a16="http://schemas.microsoft.com/office/drawing/2014/main" id="{D0AB7364-922F-7308-B93B-0227169DDBC3}"/>
              </a:ext>
            </a:extLst>
          </p:cNvPr>
          <p:cNvPicPr>
            <a:picLocks noChangeAspect="1"/>
          </p:cNvPicPr>
          <p:nvPr/>
        </p:nvPicPr>
        <p:blipFill>
          <a:blip r:embed="rId5"/>
          <a:stretch>
            <a:fillRect/>
          </a:stretch>
        </p:blipFill>
        <p:spPr>
          <a:xfrm>
            <a:off x="0" y="938185"/>
            <a:ext cx="3998536" cy="2945824"/>
          </a:xfrm>
          <a:prstGeom prst="rect">
            <a:avLst/>
          </a:prstGeom>
        </p:spPr>
      </p:pic>
      <p:pic>
        <p:nvPicPr>
          <p:cNvPr id="21" name="Picture 20" descr="A graph of different colored lines&#10;&#10;AI-generated content may be incorrect.">
            <a:extLst>
              <a:ext uri="{FF2B5EF4-FFF2-40B4-BE49-F238E27FC236}">
                <a16:creationId xmlns:a16="http://schemas.microsoft.com/office/drawing/2014/main" id="{4A125658-FD68-CF05-8E26-8E6584A3596E}"/>
              </a:ext>
            </a:extLst>
          </p:cNvPr>
          <p:cNvPicPr>
            <a:picLocks noChangeAspect="1"/>
          </p:cNvPicPr>
          <p:nvPr/>
        </p:nvPicPr>
        <p:blipFill>
          <a:blip r:embed="rId6"/>
          <a:stretch>
            <a:fillRect/>
          </a:stretch>
        </p:blipFill>
        <p:spPr>
          <a:xfrm>
            <a:off x="4023372" y="936465"/>
            <a:ext cx="4000871" cy="2947544"/>
          </a:xfrm>
          <a:prstGeom prst="rect">
            <a:avLst/>
          </a:prstGeom>
        </p:spPr>
      </p:pic>
      <p:sp>
        <p:nvSpPr>
          <p:cNvPr id="3" name="TextBox 2">
            <a:extLst>
              <a:ext uri="{FF2B5EF4-FFF2-40B4-BE49-F238E27FC236}">
                <a16:creationId xmlns:a16="http://schemas.microsoft.com/office/drawing/2014/main" id="{A8466E85-3978-CADA-65DC-0AF920C9141E}"/>
              </a:ext>
            </a:extLst>
          </p:cNvPr>
          <p:cNvSpPr txBox="1"/>
          <p:nvPr/>
        </p:nvSpPr>
        <p:spPr>
          <a:xfrm>
            <a:off x="1371601" y="2569030"/>
            <a:ext cx="1015021" cy="323165"/>
          </a:xfrm>
          <a:prstGeom prst="rect">
            <a:avLst/>
          </a:prstGeom>
          <a:noFill/>
        </p:spPr>
        <p:txBody>
          <a:bodyPr wrap="none" rtlCol="0">
            <a:spAutoFit/>
          </a:bodyPr>
          <a:lstStyle/>
          <a:p>
            <a:r>
              <a:rPr lang="en-DE" sz="1500" dirty="0"/>
              <a:t>HoleIce p0</a:t>
            </a:r>
          </a:p>
        </p:txBody>
      </p:sp>
      <p:sp>
        <p:nvSpPr>
          <p:cNvPr id="7" name="TextBox 6">
            <a:extLst>
              <a:ext uri="{FF2B5EF4-FFF2-40B4-BE49-F238E27FC236}">
                <a16:creationId xmlns:a16="http://schemas.microsoft.com/office/drawing/2014/main" id="{DA085A20-A29E-45EA-7A29-B3D4F0574BED}"/>
              </a:ext>
            </a:extLst>
          </p:cNvPr>
          <p:cNvSpPr txBox="1"/>
          <p:nvPr/>
        </p:nvSpPr>
        <p:spPr>
          <a:xfrm>
            <a:off x="9394371" y="2569030"/>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1FCE28AA-E4B0-0D1B-1174-1836A4A6B1B7}"/>
              </a:ext>
            </a:extLst>
          </p:cNvPr>
          <p:cNvSpPr txBox="1"/>
          <p:nvPr/>
        </p:nvSpPr>
        <p:spPr>
          <a:xfrm>
            <a:off x="5410355" y="2569029"/>
            <a:ext cx="965201" cy="323165"/>
          </a:xfrm>
          <a:prstGeom prst="rect">
            <a:avLst/>
          </a:prstGeom>
          <a:noFill/>
        </p:spPr>
        <p:txBody>
          <a:bodyPr wrap="none" rtlCol="0">
            <a:spAutoFit/>
          </a:bodyPr>
          <a:lstStyle/>
          <a:p>
            <a:r>
              <a:rPr lang="en-DE" sz="1500" dirty="0"/>
              <a:t>Scattering</a:t>
            </a:r>
          </a:p>
        </p:txBody>
      </p:sp>
      <p:sp>
        <p:nvSpPr>
          <p:cNvPr id="10" name="TextBox 9">
            <a:extLst>
              <a:ext uri="{FF2B5EF4-FFF2-40B4-BE49-F238E27FC236}">
                <a16:creationId xmlns:a16="http://schemas.microsoft.com/office/drawing/2014/main" id="{DC4BC2A7-C3B1-4A22-E245-C068BF2CBF25}"/>
              </a:ext>
            </a:extLst>
          </p:cNvPr>
          <p:cNvSpPr txBox="1"/>
          <p:nvPr/>
        </p:nvSpPr>
        <p:spPr>
          <a:xfrm>
            <a:off x="4184802" y="5535347"/>
            <a:ext cx="1337354" cy="323165"/>
          </a:xfrm>
          <a:prstGeom prst="rect">
            <a:avLst/>
          </a:prstGeom>
          <a:noFill/>
        </p:spPr>
        <p:txBody>
          <a:bodyPr wrap="none" rtlCol="0">
            <a:spAutoFit/>
          </a:bodyPr>
          <a:lstStyle/>
          <a:p>
            <a:r>
              <a:rPr lang="en-DE" sz="1500" dirty="0"/>
              <a:t>DOMEfficiency</a:t>
            </a:r>
          </a:p>
        </p:txBody>
      </p:sp>
      <p:sp>
        <p:nvSpPr>
          <p:cNvPr id="11" name="TextBox 10">
            <a:extLst>
              <a:ext uri="{FF2B5EF4-FFF2-40B4-BE49-F238E27FC236}">
                <a16:creationId xmlns:a16="http://schemas.microsoft.com/office/drawing/2014/main" id="{BEA86402-01CD-8137-BD7E-11AD05027315}"/>
              </a:ext>
            </a:extLst>
          </p:cNvPr>
          <p:cNvSpPr txBox="1"/>
          <p:nvPr/>
        </p:nvSpPr>
        <p:spPr>
          <a:xfrm>
            <a:off x="8310334" y="5535346"/>
            <a:ext cx="1050096" cy="323165"/>
          </a:xfrm>
          <a:prstGeom prst="rect">
            <a:avLst/>
          </a:prstGeom>
          <a:noFill/>
        </p:spPr>
        <p:txBody>
          <a:bodyPr wrap="none" rtlCol="0">
            <a:spAutoFit/>
          </a:bodyPr>
          <a:lstStyle/>
          <a:p>
            <a:r>
              <a:rPr lang="en-DE" sz="1500" dirty="0"/>
              <a:t>Absorption</a:t>
            </a:r>
          </a:p>
        </p:txBody>
      </p:sp>
      <p:pic>
        <p:nvPicPr>
          <p:cNvPr id="13" name="Picture 2" descr="Logo Cosmic Interacting Matters">
            <a:extLst>
              <a:ext uri="{FF2B5EF4-FFF2-40B4-BE49-F238E27FC236}">
                <a16:creationId xmlns:a16="http://schemas.microsoft.com/office/drawing/2014/main" id="{27BB1008-8771-5FEE-0AAC-89C7852F20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964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ED874-0AC5-157A-BE30-82BF162F38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15E49-BFFD-D0F5-AF60-D82835BD4822}"/>
              </a:ext>
            </a:extLst>
          </p:cNvPr>
          <p:cNvSpPr>
            <a:spLocks noGrp="1"/>
          </p:cNvSpPr>
          <p:nvPr>
            <p:ph type="title"/>
          </p:nvPr>
        </p:nvSpPr>
        <p:spPr/>
        <p:txBody>
          <a:bodyPr/>
          <a:lstStyle/>
          <a:p>
            <a:r>
              <a:rPr lang="en-DE" dirty="0"/>
              <a:t>Chi2 Test: Muon Energy at Entry (Proxy) </a:t>
            </a:r>
          </a:p>
        </p:txBody>
      </p:sp>
      <p:sp>
        <p:nvSpPr>
          <p:cNvPr id="4" name="Date Placeholder 3">
            <a:extLst>
              <a:ext uri="{FF2B5EF4-FFF2-40B4-BE49-F238E27FC236}">
                <a16:creationId xmlns:a16="http://schemas.microsoft.com/office/drawing/2014/main" id="{8BF47F94-BE38-DEDE-D3D1-ACC7BB547AF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E60D972-EBDA-CE4D-381B-201B0AB86F6B}"/>
              </a:ext>
            </a:extLst>
          </p:cNvPr>
          <p:cNvSpPr>
            <a:spLocks noGrp="1"/>
          </p:cNvSpPr>
          <p:nvPr>
            <p:ph type="sldNum" sz="quarter" idx="12"/>
          </p:nvPr>
        </p:nvSpPr>
        <p:spPr/>
        <p:txBody>
          <a:bodyPr/>
          <a:lstStyle/>
          <a:p>
            <a:fld id="{CD8304E6-5469-594D-85BC-E468E92D2243}" type="slidenum">
              <a:rPr lang="en-US" smtClean="0"/>
              <a:t>14</a:t>
            </a:fld>
            <a:endParaRPr lang="en-US"/>
          </a:p>
        </p:txBody>
      </p:sp>
      <p:sp>
        <p:nvSpPr>
          <p:cNvPr id="16" name="TextBox 15">
            <a:extLst>
              <a:ext uri="{FF2B5EF4-FFF2-40B4-BE49-F238E27FC236}">
                <a16:creationId xmlns:a16="http://schemas.microsoft.com/office/drawing/2014/main" id="{7050DA77-1435-BD4C-ADDE-F0A29C662C54}"/>
              </a:ext>
            </a:extLst>
          </p:cNvPr>
          <p:cNvSpPr txBox="1"/>
          <p:nvPr/>
        </p:nvSpPr>
        <p:spPr>
          <a:xfrm>
            <a:off x="76200" y="4372717"/>
            <a:ext cx="2612318"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Chi2 test between lower and </a:t>
            </a:r>
            <a:br>
              <a:rPr lang="en-US" sz="1400" dirty="0"/>
            </a:br>
            <a:r>
              <a:rPr lang="en-US" sz="1400" dirty="0"/>
              <a:t>upper systematic range bin</a:t>
            </a:r>
          </a:p>
          <a:p>
            <a:pPr marL="285750" indent="-285750">
              <a:buFont typeface="Arial" panose="020B0604020202020204" pitchFamily="34" charset="0"/>
              <a:buChar char="•"/>
            </a:pPr>
            <a:r>
              <a:rPr lang="en-US" sz="1400" dirty="0"/>
              <a:t>No impact from Hole Ice p1</a:t>
            </a:r>
          </a:p>
          <a:p>
            <a:pPr marL="285750" indent="-285750">
              <a:buFont typeface="Arial" panose="020B0604020202020204" pitchFamily="34" charset="0"/>
              <a:buChar char="•"/>
            </a:pPr>
            <a:r>
              <a:rPr lang="en-US" sz="1400" dirty="0"/>
              <a:t>Small impact from Scattering </a:t>
            </a:r>
            <a:br>
              <a:rPr lang="en-US" sz="1400" dirty="0"/>
            </a:br>
            <a:r>
              <a:rPr lang="en-US" sz="1400" dirty="0"/>
              <a:t>and Hole Ice p0</a:t>
            </a:r>
            <a:endParaRPr lang="en-DE" sz="1400" dirty="0"/>
          </a:p>
        </p:txBody>
      </p:sp>
      <p:sp>
        <p:nvSpPr>
          <p:cNvPr id="9" name="TextBox 8">
            <a:extLst>
              <a:ext uri="{FF2B5EF4-FFF2-40B4-BE49-F238E27FC236}">
                <a16:creationId xmlns:a16="http://schemas.microsoft.com/office/drawing/2014/main" id="{A7B4FEA5-E194-3407-E9EB-97A2BA27A92B}"/>
              </a:ext>
            </a:extLst>
          </p:cNvPr>
          <p:cNvSpPr txBox="1"/>
          <p:nvPr/>
        </p:nvSpPr>
        <p:spPr>
          <a:xfrm>
            <a:off x="337457" y="2634343"/>
            <a:ext cx="184731" cy="369332"/>
          </a:xfrm>
          <a:prstGeom prst="rect">
            <a:avLst/>
          </a:prstGeom>
          <a:noFill/>
        </p:spPr>
        <p:txBody>
          <a:bodyPr wrap="none" rtlCol="0">
            <a:spAutoFit/>
          </a:bodyPr>
          <a:lstStyle/>
          <a:p>
            <a:endParaRPr lang="en-DE" dirty="0"/>
          </a:p>
        </p:txBody>
      </p:sp>
      <p:pic>
        <p:nvPicPr>
          <p:cNvPr id="7" name="Picture 6" descr="A graph of different colored squares&#10;&#10;AI-generated content may be incorrect.">
            <a:extLst>
              <a:ext uri="{FF2B5EF4-FFF2-40B4-BE49-F238E27FC236}">
                <a16:creationId xmlns:a16="http://schemas.microsoft.com/office/drawing/2014/main" id="{B87EA6A8-7250-80CD-9011-5417259AA332}"/>
              </a:ext>
            </a:extLst>
          </p:cNvPr>
          <p:cNvPicPr>
            <a:picLocks noChangeAspect="1"/>
          </p:cNvPicPr>
          <p:nvPr/>
        </p:nvPicPr>
        <p:blipFill>
          <a:blip r:embed="rId2"/>
          <a:stretch>
            <a:fillRect/>
          </a:stretch>
        </p:blipFill>
        <p:spPr>
          <a:xfrm>
            <a:off x="7012689" y="3901604"/>
            <a:ext cx="4000871" cy="2956396"/>
          </a:xfrm>
          <a:prstGeom prst="rect">
            <a:avLst/>
          </a:prstGeom>
        </p:spPr>
      </p:pic>
      <p:pic>
        <p:nvPicPr>
          <p:cNvPr id="10" name="Picture 9" descr="A graph of energy efficiency&#10;&#10;AI-generated content may be incorrect.">
            <a:extLst>
              <a:ext uri="{FF2B5EF4-FFF2-40B4-BE49-F238E27FC236}">
                <a16:creationId xmlns:a16="http://schemas.microsoft.com/office/drawing/2014/main" id="{B4DD257E-AA4A-CAFB-A5C5-AF832014141E}"/>
              </a:ext>
            </a:extLst>
          </p:cNvPr>
          <p:cNvPicPr>
            <a:picLocks noChangeAspect="1"/>
          </p:cNvPicPr>
          <p:nvPr/>
        </p:nvPicPr>
        <p:blipFill>
          <a:blip r:embed="rId3"/>
          <a:stretch>
            <a:fillRect/>
          </a:stretch>
        </p:blipFill>
        <p:spPr>
          <a:xfrm>
            <a:off x="3011816" y="3901604"/>
            <a:ext cx="4000873" cy="2956397"/>
          </a:xfrm>
          <a:prstGeom prst="rect">
            <a:avLst/>
          </a:prstGeom>
        </p:spPr>
      </p:pic>
      <p:pic>
        <p:nvPicPr>
          <p:cNvPr id="13" name="Picture 12" descr="A graph of a number of numbers and a line&#10;&#10;AI-generated content may be incorrect.">
            <a:extLst>
              <a:ext uri="{FF2B5EF4-FFF2-40B4-BE49-F238E27FC236}">
                <a16:creationId xmlns:a16="http://schemas.microsoft.com/office/drawing/2014/main" id="{DC81C5F4-41E2-CCDF-DA16-CD1C2029FCD9}"/>
              </a:ext>
            </a:extLst>
          </p:cNvPr>
          <p:cNvPicPr>
            <a:picLocks noChangeAspect="1"/>
          </p:cNvPicPr>
          <p:nvPr/>
        </p:nvPicPr>
        <p:blipFill>
          <a:blip r:embed="rId4"/>
          <a:stretch>
            <a:fillRect/>
          </a:stretch>
        </p:blipFill>
        <p:spPr>
          <a:xfrm>
            <a:off x="10647" y="927613"/>
            <a:ext cx="4000871" cy="2956396"/>
          </a:xfrm>
          <a:prstGeom prst="rect">
            <a:avLst/>
          </a:prstGeom>
        </p:spPr>
      </p:pic>
      <p:pic>
        <p:nvPicPr>
          <p:cNvPr id="17" name="Picture 16" descr="A graph of a graph&#10;&#10;AI-generated content may be incorrect.">
            <a:extLst>
              <a:ext uri="{FF2B5EF4-FFF2-40B4-BE49-F238E27FC236}">
                <a16:creationId xmlns:a16="http://schemas.microsoft.com/office/drawing/2014/main" id="{0D8A0955-FF0A-560B-999C-FBC2B6C9A37C}"/>
              </a:ext>
            </a:extLst>
          </p:cNvPr>
          <p:cNvPicPr>
            <a:picLocks noChangeAspect="1"/>
          </p:cNvPicPr>
          <p:nvPr/>
        </p:nvPicPr>
        <p:blipFill>
          <a:blip r:embed="rId5"/>
          <a:stretch>
            <a:fillRect/>
          </a:stretch>
        </p:blipFill>
        <p:spPr>
          <a:xfrm>
            <a:off x="3996958" y="945206"/>
            <a:ext cx="4000873" cy="2956397"/>
          </a:xfrm>
          <a:prstGeom prst="rect">
            <a:avLst/>
          </a:prstGeom>
        </p:spPr>
      </p:pic>
      <p:pic>
        <p:nvPicPr>
          <p:cNvPr id="20" name="Picture 19" descr="A graph of a number of people&#10;&#10;AI-generated content may be incorrect.">
            <a:extLst>
              <a:ext uri="{FF2B5EF4-FFF2-40B4-BE49-F238E27FC236}">
                <a16:creationId xmlns:a16="http://schemas.microsoft.com/office/drawing/2014/main" id="{B610EFD4-320A-810D-8A60-8D0058291C2F}"/>
              </a:ext>
            </a:extLst>
          </p:cNvPr>
          <p:cNvPicPr>
            <a:picLocks noChangeAspect="1"/>
          </p:cNvPicPr>
          <p:nvPr/>
        </p:nvPicPr>
        <p:blipFill>
          <a:blip r:embed="rId6"/>
          <a:stretch>
            <a:fillRect/>
          </a:stretch>
        </p:blipFill>
        <p:spPr>
          <a:xfrm>
            <a:off x="8021725" y="927613"/>
            <a:ext cx="4000871" cy="2956396"/>
          </a:xfrm>
          <a:prstGeom prst="rect">
            <a:avLst/>
          </a:prstGeom>
        </p:spPr>
      </p:pic>
      <p:sp>
        <p:nvSpPr>
          <p:cNvPr id="22" name="Oval 21">
            <a:extLst>
              <a:ext uri="{FF2B5EF4-FFF2-40B4-BE49-F238E27FC236}">
                <a16:creationId xmlns:a16="http://schemas.microsoft.com/office/drawing/2014/main" id="{449E00AE-FBA7-A008-0FD3-6F08343C9C67}"/>
              </a:ext>
            </a:extLst>
          </p:cNvPr>
          <p:cNvSpPr/>
          <p:nvPr/>
        </p:nvSpPr>
        <p:spPr>
          <a:xfrm>
            <a:off x="9780608" y="888245"/>
            <a:ext cx="925974" cy="320069"/>
          </a:xfrm>
          <a:prstGeom prst="ellipse">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51833226-C67B-5B12-698F-C69D2E58B19A}"/>
              </a:ext>
            </a:extLst>
          </p:cNvPr>
          <p:cNvSpPr txBox="1"/>
          <p:nvPr/>
        </p:nvSpPr>
        <p:spPr>
          <a:xfrm>
            <a:off x="1066800" y="2547258"/>
            <a:ext cx="1015021" cy="323165"/>
          </a:xfrm>
          <a:prstGeom prst="rect">
            <a:avLst/>
          </a:prstGeom>
          <a:noFill/>
        </p:spPr>
        <p:txBody>
          <a:bodyPr wrap="none" rtlCol="0">
            <a:spAutoFit/>
          </a:bodyPr>
          <a:lstStyle/>
          <a:p>
            <a:r>
              <a:rPr lang="en-DE" sz="1500" dirty="0"/>
              <a:t>HoleIce p0</a:t>
            </a:r>
          </a:p>
        </p:txBody>
      </p:sp>
      <p:sp>
        <p:nvSpPr>
          <p:cNvPr id="6" name="TextBox 5">
            <a:extLst>
              <a:ext uri="{FF2B5EF4-FFF2-40B4-BE49-F238E27FC236}">
                <a16:creationId xmlns:a16="http://schemas.microsoft.com/office/drawing/2014/main" id="{AE538E05-3642-EBF6-5038-50B07377D8B9}"/>
              </a:ext>
            </a:extLst>
          </p:cNvPr>
          <p:cNvSpPr txBox="1"/>
          <p:nvPr/>
        </p:nvSpPr>
        <p:spPr>
          <a:xfrm>
            <a:off x="9198428" y="2547258"/>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5A2D1ED7-97E7-1D94-D594-5B7DDA11361E}"/>
              </a:ext>
            </a:extLst>
          </p:cNvPr>
          <p:cNvSpPr txBox="1"/>
          <p:nvPr/>
        </p:nvSpPr>
        <p:spPr>
          <a:xfrm>
            <a:off x="5105554" y="2547257"/>
            <a:ext cx="965201" cy="323165"/>
          </a:xfrm>
          <a:prstGeom prst="rect">
            <a:avLst/>
          </a:prstGeom>
          <a:noFill/>
        </p:spPr>
        <p:txBody>
          <a:bodyPr wrap="none" rtlCol="0">
            <a:spAutoFit/>
          </a:bodyPr>
          <a:lstStyle/>
          <a:p>
            <a:r>
              <a:rPr lang="en-DE" sz="1500" dirty="0"/>
              <a:t>Scattering</a:t>
            </a:r>
          </a:p>
        </p:txBody>
      </p:sp>
      <p:sp>
        <p:nvSpPr>
          <p:cNvPr id="11" name="TextBox 10">
            <a:extLst>
              <a:ext uri="{FF2B5EF4-FFF2-40B4-BE49-F238E27FC236}">
                <a16:creationId xmlns:a16="http://schemas.microsoft.com/office/drawing/2014/main" id="{412D3EC2-30B4-3277-867E-2FA1C55CD60C}"/>
              </a:ext>
            </a:extLst>
          </p:cNvPr>
          <p:cNvSpPr txBox="1"/>
          <p:nvPr/>
        </p:nvSpPr>
        <p:spPr>
          <a:xfrm>
            <a:off x="3880001" y="5513575"/>
            <a:ext cx="1337354" cy="323165"/>
          </a:xfrm>
          <a:prstGeom prst="rect">
            <a:avLst/>
          </a:prstGeom>
          <a:noFill/>
        </p:spPr>
        <p:txBody>
          <a:bodyPr wrap="none" rtlCol="0">
            <a:spAutoFit/>
          </a:bodyPr>
          <a:lstStyle/>
          <a:p>
            <a:r>
              <a:rPr lang="en-DE" sz="1500" dirty="0"/>
              <a:t>DOMEfficiency</a:t>
            </a:r>
          </a:p>
        </p:txBody>
      </p:sp>
      <p:sp>
        <p:nvSpPr>
          <p:cNvPr id="12" name="TextBox 11">
            <a:extLst>
              <a:ext uri="{FF2B5EF4-FFF2-40B4-BE49-F238E27FC236}">
                <a16:creationId xmlns:a16="http://schemas.microsoft.com/office/drawing/2014/main" id="{039962CD-E5F8-7463-0451-1844FA09C830}"/>
              </a:ext>
            </a:extLst>
          </p:cNvPr>
          <p:cNvSpPr txBox="1"/>
          <p:nvPr/>
        </p:nvSpPr>
        <p:spPr>
          <a:xfrm>
            <a:off x="8179704" y="5513574"/>
            <a:ext cx="1050096" cy="323165"/>
          </a:xfrm>
          <a:prstGeom prst="rect">
            <a:avLst/>
          </a:prstGeom>
          <a:noFill/>
        </p:spPr>
        <p:txBody>
          <a:bodyPr wrap="none" rtlCol="0">
            <a:spAutoFit/>
          </a:bodyPr>
          <a:lstStyle/>
          <a:p>
            <a:r>
              <a:rPr lang="en-DE" sz="1500" dirty="0"/>
              <a:t>Absorption</a:t>
            </a:r>
          </a:p>
        </p:txBody>
      </p:sp>
      <p:sp>
        <p:nvSpPr>
          <p:cNvPr id="14" name="Oval 13">
            <a:extLst>
              <a:ext uri="{FF2B5EF4-FFF2-40B4-BE49-F238E27FC236}">
                <a16:creationId xmlns:a16="http://schemas.microsoft.com/office/drawing/2014/main" id="{53E31535-8768-3BDA-EB27-F91BE30FD4A1}"/>
              </a:ext>
            </a:extLst>
          </p:cNvPr>
          <p:cNvSpPr/>
          <p:nvPr/>
        </p:nvSpPr>
        <p:spPr>
          <a:xfrm>
            <a:off x="1744084" y="893462"/>
            <a:ext cx="925974" cy="320069"/>
          </a:xfrm>
          <a:prstGeom prst="ellipse">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5" name="Picture 2" descr="Logo Cosmic Interacting Matters">
            <a:extLst>
              <a:ext uri="{FF2B5EF4-FFF2-40B4-BE49-F238E27FC236}">
                <a16:creationId xmlns:a16="http://schemas.microsoft.com/office/drawing/2014/main" id="{832A53F8-65E4-2D0F-6046-BE4A8AEE1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453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9A0F-AF9D-703F-026F-DB56C93400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B49F1D-9D2E-C1B4-4DB2-39FAEFC2FE50}"/>
              </a:ext>
            </a:extLst>
          </p:cNvPr>
          <p:cNvSpPr>
            <a:spLocks noGrp="1"/>
          </p:cNvSpPr>
          <p:nvPr>
            <p:ph type="ctrTitle"/>
          </p:nvPr>
        </p:nvSpPr>
        <p:spPr/>
        <p:txBody>
          <a:bodyPr/>
          <a:lstStyle/>
          <a:p>
            <a:r>
              <a:rPr lang="en-DE" dirty="0"/>
              <a:t>Parameterize Systematics</a:t>
            </a:r>
          </a:p>
        </p:txBody>
      </p:sp>
      <p:sp>
        <p:nvSpPr>
          <p:cNvPr id="3" name="Subtitle 2">
            <a:extLst>
              <a:ext uri="{FF2B5EF4-FFF2-40B4-BE49-F238E27FC236}">
                <a16:creationId xmlns:a16="http://schemas.microsoft.com/office/drawing/2014/main" id="{D370539D-2A8F-3A45-879F-5A9D9FB946D8}"/>
              </a:ext>
            </a:extLst>
          </p:cNvPr>
          <p:cNvSpPr>
            <a:spLocks noGrp="1"/>
          </p:cNvSpPr>
          <p:nvPr>
            <p:ph type="subTitle" idx="1"/>
          </p:nvPr>
        </p:nvSpPr>
        <p:spPr>
          <a:xfrm>
            <a:off x="1524000" y="3602038"/>
            <a:ext cx="9144000" cy="2570162"/>
          </a:xfrm>
        </p:spPr>
        <p:txBody>
          <a:bodyPr>
            <a:normAutofit fontScale="92500" lnSpcReduction="10000"/>
          </a:bodyPr>
          <a:lstStyle/>
          <a:p>
            <a:pPr marL="342900" indent="-342900" algn="l">
              <a:buFont typeface="Arial" panose="020B0604020202020204" pitchFamily="34" charset="0"/>
              <a:buChar char="•"/>
            </a:pPr>
            <a:r>
              <a:rPr lang="en-DE" dirty="0"/>
              <a:t>Vary each systematic parameter for each proxy bin</a:t>
            </a:r>
            <a:br>
              <a:rPr lang="en-DE" dirty="0"/>
            </a:br>
            <a:r>
              <a:rPr lang="en-DE" dirty="0"/>
              <a:t>	(18 proxy bins, 3 systematic bins)</a:t>
            </a:r>
          </a:p>
          <a:p>
            <a:pPr marL="342900" indent="-342900" algn="l">
              <a:buFont typeface="Arial" panose="020B0604020202020204" pitchFamily="34" charset="0"/>
              <a:buChar char="•"/>
            </a:pPr>
            <a:r>
              <a:rPr lang="en-GB" dirty="0"/>
              <a:t>F</a:t>
            </a:r>
            <a:r>
              <a:rPr lang="en-DE" dirty="0"/>
              <a:t>it the relative change of the bin content </a:t>
            </a:r>
            <a:br>
              <a:rPr lang="en-DE" dirty="0"/>
            </a:br>
            <a:endParaRPr lang="en-DE" dirty="0"/>
          </a:p>
          <a:p>
            <a:pPr marL="457200" indent="-457200" algn="l">
              <a:buFont typeface="+mj-lt"/>
              <a:buAutoNum type="arabicPeriod"/>
            </a:pPr>
            <a:r>
              <a:rPr lang="en-DE" dirty="0"/>
              <a:t>Chi2 test, if constant y = 1 is compatible with data points (p-value = 0.05)</a:t>
            </a:r>
          </a:p>
          <a:p>
            <a:pPr marL="457200" indent="-457200" algn="l">
              <a:buFont typeface="+mj-lt"/>
              <a:buAutoNum type="arabicPeriod"/>
            </a:pPr>
            <a:r>
              <a:rPr lang="en-DE" dirty="0"/>
              <a:t>Find linear fit with the lowest slope that is compatible with p-value = 0.2 </a:t>
            </a:r>
          </a:p>
          <a:p>
            <a:pPr marL="914400" lvl="1" indent="-457200" algn="l">
              <a:buFont typeface="+mj-lt"/>
              <a:buAutoNum type="arabicPeriod"/>
            </a:pPr>
            <a:r>
              <a:rPr lang="en-DE" dirty="0"/>
              <a:t>Require fit is going through (center, 1) </a:t>
            </a:r>
          </a:p>
        </p:txBody>
      </p:sp>
      <p:sp>
        <p:nvSpPr>
          <p:cNvPr id="4" name="Date Placeholder 3">
            <a:extLst>
              <a:ext uri="{FF2B5EF4-FFF2-40B4-BE49-F238E27FC236}">
                <a16:creationId xmlns:a16="http://schemas.microsoft.com/office/drawing/2014/main" id="{40844A3D-1BAE-5DBF-6717-610E0584581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E43E1AD-BD08-8649-6048-3C11D08ECBD0}"/>
              </a:ext>
            </a:extLst>
          </p:cNvPr>
          <p:cNvSpPr>
            <a:spLocks noGrp="1"/>
          </p:cNvSpPr>
          <p:nvPr>
            <p:ph type="sldNum" sz="quarter" idx="12"/>
          </p:nvPr>
        </p:nvSpPr>
        <p:spPr/>
        <p:txBody>
          <a:bodyPr/>
          <a:lstStyle/>
          <a:p>
            <a:fld id="{CD8304E6-5469-594D-85BC-E468E92D2243}" type="slidenum">
              <a:rPr lang="en-US" smtClean="0"/>
              <a:t>15</a:t>
            </a:fld>
            <a:endParaRPr lang="en-US"/>
          </a:p>
        </p:txBody>
      </p:sp>
      <p:pic>
        <p:nvPicPr>
          <p:cNvPr id="6" name="Picture 2" descr="Logo Cosmic Interacting Matters">
            <a:extLst>
              <a:ext uri="{FF2B5EF4-FFF2-40B4-BE49-F238E27FC236}">
                <a16:creationId xmlns:a16="http://schemas.microsoft.com/office/drawing/2014/main" id="{8E5D8746-383E-AE7E-198A-D61694CE4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376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CA42C76-288E-DD6A-3EF3-2C28DF111564}"/>
              </a:ext>
            </a:extLst>
          </p:cNvPr>
          <p:cNvPicPr>
            <a:picLocks noChangeAspect="1"/>
          </p:cNvPicPr>
          <p:nvPr/>
        </p:nvPicPr>
        <p:blipFill>
          <a:blip r:embed="rId2"/>
          <a:stretch>
            <a:fillRect/>
          </a:stretch>
        </p:blipFill>
        <p:spPr>
          <a:xfrm>
            <a:off x="0" y="3730299"/>
            <a:ext cx="3737035" cy="2804803"/>
          </a:xfrm>
          <a:prstGeom prst="rect">
            <a:avLst/>
          </a:prstGeom>
        </p:spPr>
      </p:pic>
      <p:pic>
        <p:nvPicPr>
          <p:cNvPr id="13" name="Picture 12">
            <a:extLst>
              <a:ext uri="{FF2B5EF4-FFF2-40B4-BE49-F238E27FC236}">
                <a16:creationId xmlns:a16="http://schemas.microsoft.com/office/drawing/2014/main" id="{888F53D7-16F1-6A60-5F7C-E2FC8AD18927}"/>
              </a:ext>
            </a:extLst>
          </p:cNvPr>
          <p:cNvPicPr>
            <a:picLocks noChangeAspect="1"/>
          </p:cNvPicPr>
          <p:nvPr/>
        </p:nvPicPr>
        <p:blipFill>
          <a:blip r:embed="rId3"/>
          <a:stretch>
            <a:fillRect/>
          </a:stretch>
        </p:blipFill>
        <p:spPr>
          <a:xfrm>
            <a:off x="7474070" y="3731894"/>
            <a:ext cx="3737035" cy="2804803"/>
          </a:xfrm>
          <a:prstGeom prst="rect">
            <a:avLst/>
          </a:prstGeom>
        </p:spPr>
      </p:pic>
      <p:sp>
        <p:nvSpPr>
          <p:cNvPr id="2" name="Title 1">
            <a:extLst>
              <a:ext uri="{FF2B5EF4-FFF2-40B4-BE49-F238E27FC236}">
                <a16:creationId xmlns:a16="http://schemas.microsoft.com/office/drawing/2014/main" id="{D6740B63-092C-F42E-4AA1-16D6D38AF87D}"/>
              </a:ext>
            </a:extLst>
          </p:cNvPr>
          <p:cNvSpPr>
            <a:spLocks noGrp="1"/>
          </p:cNvSpPr>
          <p:nvPr>
            <p:ph type="title"/>
          </p:nvPr>
        </p:nvSpPr>
        <p:spPr/>
        <p:txBody>
          <a:bodyPr>
            <a:normAutofit/>
          </a:bodyPr>
          <a:lstStyle/>
          <a:p>
            <a:r>
              <a:rPr lang="en-DE" dirty="0"/>
              <a:t>Absorption</a:t>
            </a:r>
          </a:p>
        </p:txBody>
      </p:sp>
      <p:pic>
        <p:nvPicPr>
          <p:cNvPr id="7" name="Content Placeholder 6">
            <a:extLst>
              <a:ext uri="{FF2B5EF4-FFF2-40B4-BE49-F238E27FC236}">
                <a16:creationId xmlns:a16="http://schemas.microsoft.com/office/drawing/2014/main" id="{DCA088A7-A5C0-DE00-B4F8-4CC4AF6E16DC}"/>
              </a:ext>
            </a:extLst>
          </p:cNvPr>
          <p:cNvPicPr>
            <a:picLocks noGrp="1" noChangeAspect="1"/>
          </p:cNvPicPr>
          <p:nvPr>
            <p:ph idx="1"/>
          </p:nvPr>
        </p:nvPicPr>
        <p:blipFill>
          <a:blip r:embed="rId4"/>
          <a:stretch>
            <a:fillRect/>
          </a:stretch>
        </p:blipFill>
        <p:spPr>
          <a:xfrm>
            <a:off x="0" y="928688"/>
            <a:ext cx="3737035" cy="2804803"/>
          </a:xfrm>
        </p:spPr>
      </p:pic>
      <p:sp>
        <p:nvSpPr>
          <p:cNvPr id="4" name="Date Placeholder 3">
            <a:extLst>
              <a:ext uri="{FF2B5EF4-FFF2-40B4-BE49-F238E27FC236}">
                <a16:creationId xmlns:a16="http://schemas.microsoft.com/office/drawing/2014/main" id="{A6E293D0-ED04-82E5-B3DC-4578932676D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B0EF3FF-21A2-FAC3-C3B5-5A23F339B9C3}"/>
              </a:ext>
            </a:extLst>
          </p:cNvPr>
          <p:cNvSpPr>
            <a:spLocks noGrp="1"/>
          </p:cNvSpPr>
          <p:nvPr>
            <p:ph type="sldNum" sz="quarter" idx="12"/>
          </p:nvPr>
        </p:nvSpPr>
        <p:spPr/>
        <p:txBody>
          <a:bodyPr/>
          <a:lstStyle/>
          <a:p>
            <a:fld id="{CD8304E6-5469-594D-85BC-E468E92D2243}" type="slidenum">
              <a:rPr lang="en-US" smtClean="0"/>
              <a:t>16</a:t>
            </a:fld>
            <a:endParaRPr lang="en-US"/>
          </a:p>
        </p:txBody>
      </p:sp>
      <p:pic>
        <p:nvPicPr>
          <p:cNvPr id="9" name="Picture 8">
            <a:extLst>
              <a:ext uri="{FF2B5EF4-FFF2-40B4-BE49-F238E27FC236}">
                <a16:creationId xmlns:a16="http://schemas.microsoft.com/office/drawing/2014/main" id="{A14C9EBD-0302-97DD-C920-1B7FEAF2CEAC}"/>
              </a:ext>
            </a:extLst>
          </p:cNvPr>
          <p:cNvPicPr>
            <a:picLocks noChangeAspect="1"/>
          </p:cNvPicPr>
          <p:nvPr/>
        </p:nvPicPr>
        <p:blipFill>
          <a:blip r:embed="rId5"/>
          <a:stretch>
            <a:fillRect/>
          </a:stretch>
        </p:blipFill>
        <p:spPr>
          <a:xfrm>
            <a:off x="3737035" y="927091"/>
            <a:ext cx="3737035" cy="2804803"/>
          </a:xfrm>
          <a:prstGeom prst="rect">
            <a:avLst/>
          </a:prstGeom>
        </p:spPr>
      </p:pic>
      <p:pic>
        <p:nvPicPr>
          <p:cNvPr id="11" name="Picture 10">
            <a:extLst>
              <a:ext uri="{FF2B5EF4-FFF2-40B4-BE49-F238E27FC236}">
                <a16:creationId xmlns:a16="http://schemas.microsoft.com/office/drawing/2014/main" id="{A4BC1779-64C6-4825-5376-B28414592C7C}"/>
              </a:ext>
            </a:extLst>
          </p:cNvPr>
          <p:cNvPicPr>
            <a:picLocks noChangeAspect="1"/>
          </p:cNvPicPr>
          <p:nvPr/>
        </p:nvPicPr>
        <p:blipFill>
          <a:blip r:embed="rId6"/>
          <a:stretch>
            <a:fillRect/>
          </a:stretch>
        </p:blipFill>
        <p:spPr>
          <a:xfrm>
            <a:off x="7474070" y="927091"/>
            <a:ext cx="3737035" cy="2804803"/>
          </a:xfrm>
          <a:prstGeom prst="rect">
            <a:avLst/>
          </a:prstGeom>
        </p:spPr>
      </p:pic>
      <p:pic>
        <p:nvPicPr>
          <p:cNvPr id="15" name="Picture 14">
            <a:extLst>
              <a:ext uri="{FF2B5EF4-FFF2-40B4-BE49-F238E27FC236}">
                <a16:creationId xmlns:a16="http://schemas.microsoft.com/office/drawing/2014/main" id="{C5906D14-0369-3921-E452-8DA27FDF9BBA}"/>
              </a:ext>
            </a:extLst>
          </p:cNvPr>
          <p:cNvPicPr>
            <a:picLocks noChangeAspect="1"/>
          </p:cNvPicPr>
          <p:nvPr/>
        </p:nvPicPr>
        <p:blipFill>
          <a:blip r:embed="rId7"/>
          <a:stretch>
            <a:fillRect/>
          </a:stretch>
        </p:blipFill>
        <p:spPr>
          <a:xfrm>
            <a:off x="3737034" y="3731894"/>
            <a:ext cx="3737037" cy="2804804"/>
          </a:xfrm>
          <a:prstGeom prst="rect">
            <a:avLst/>
          </a:prstGeom>
        </p:spPr>
      </p:pic>
      <p:pic>
        <p:nvPicPr>
          <p:cNvPr id="3" name="Picture 2" descr="Logo Cosmic Interacting Matters">
            <a:extLst>
              <a:ext uri="{FF2B5EF4-FFF2-40B4-BE49-F238E27FC236}">
                <a16:creationId xmlns:a16="http://schemas.microsoft.com/office/drawing/2014/main" id="{4C97C1D5-59C4-0DE9-30A1-CC4F203E2B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66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65A6-689C-2C80-9C19-2F0E82F7E991}"/>
              </a:ext>
            </a:extLst>
          </p:cNvPr>
          <p:cNvSpPr>
            <a:spLocks noGrp="1"/>
          </p:cNvSpPr>
          <p:nvPr>
            <p:ph type="title"/>
          </p:nvPr>
        </p:nvSpPr>
        <p:spPr/>
        <p:txBody>
          <a:bodyPr/>
          <a:lstStyle/>
          <a:p>
            <a:r>
              <a:rPr lang="en-DE" dirty="0"/>
              <a:t>DOMEfficiency</a:t>
            </a:r>
          </a:p>
        </p:txBody>
      </p:sp>
      <p:pic>
        <p:nvPicPr>
          <p:cNvPr id="7" name="Content Placeholder 6">
            <a:extLst>
              <a:ext uri="{FF2B5EF4-FFF2-40B4-BE49-F238E27FC236}">
                <a16:creationId xmlns:a16="http://schemas.microsoft.com/office/drawing/2014/main" id="{F209B1DA-2956-9EAF-DA91-775E9921F8A1}"/>
              </a:ext>
            </a:extLst>
          </p:cNvPr>
          <p:cNvPicPr>
            <a:picLocks noGrp="1" noChangeAspect="1"/>
          </p:cNvPicPr>
          <p:nvPr>
            <p:ph idx="1"/>
          </p:nvPr>
        </p:nvPicPr>
        <p:blipFill>
          <a:blip r:embed="rId2"/>
          <a:stretch>
            <a:fillRect/>
          </a:stretch>
        </p:blipFill>
        <p:spPr>
          <a:xfrm>
            <a:off x="145510" y="912985"/>
            <a:ext cx="3703109" cy="2779340"/>
          </a:xfrm>
        </p:spPr>
      </p:pic>
      <p:sp>
        <p:nvSpPr>
          <p:cNvPr id="4" name="Date Placeholder 3">
            <a:extLst>
              <a:ext uri="{FF2B5EF4-FFF2-40B4-BE49-F238E27FC236}">
                <a16:creationId xmlns:a16="http://schemas.microsoft.com/office/drawing/2014/main" id="{089B5069-EE53-F37D-80BD-7FBEABCB889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93A5D5-2C79-01D1-0CF8-370FD07F9FFE}"/>
              </a:ext>
            </a:extLst>
          </p:cNvPr>
          <p:cNvSpPr>
            <a:spLocks noGrp="1"/>
          </p:cNvSpPr>
          <p:nvPr>
            <p:ph type="sldNum" sz="quarter" idx="12"/>
          </p:nvPr>
        </p:nvSpPr>
        <p:spPr/>
        <p:txBody>
          <a:bodyPr/>
          <a:lstStyle/>
          <a:p>
            <a:fld id="{CD8304E6-5469-594D-85BC-E468E92D2243}" type="slidenum">
              <a:rPr lang="en-US" smtClean="0"/>
              <a:t>17</a:t>
            </a:fld>
            <a:endParaRPr lang="en-US"/>
          </a:p>
        </p:txBody>
      </p:sp>
      <p:pic>
        <p:nvPicPr>
          <p:cNvPr id="9" name="Picture 8">
            <a:extLst>
              <a:ext uri="{FF2B5EF4-FFF2-40B4-BE49-F238E27FC236}">
                <a16:creationId xmlns:a16="http://schemas.microsoft.com/office/drawing/2014/main" id="{4CAEC2E3-33B7-8638-7F5F-CCBAF7287E3B}"/>
              </a:ext>
            </a:extLst>
          </p:cNvPr>
          <p:cNvPicPr>
            <a:picLocks noChangeAspect="1"/>
          </p:cNvPicPr>
          <p:nvPr/>
        </p:nvPicPr>
        <p:blipFill>
          <a:blip r:embed="rId3"/>
          <a:stretch>
            <a:fillRect/>
          </a:stretch>
        </p:blipFill>
        <p:spPr>
          <a:xfrm>
            <a:off x="3848619" y="912985"/>
            <a:ext cx="3703109" cy="2779340"/>
          </a:xfrm>
          <a:prstGeom prst="rect">
            <a:avLst/>
          </a:prstGeom>
        </p:spPr>
      </p:pic>
      <p:pic>
        <p:nvPicPr>
          <p:cNvPr id="11" name="Picture 10">
            <a:extLst>
              <a:ext uri="{FF2B5EF4-FFF2-40B4-BE49-F238E27FC236}">
                <a16:creationId xmlns:a16="http://schemas.microsoft.com/office/drawing/2014/main" id="{6810F57F-D861-D7C6-C717-7D911D4883F5}"/>
              </a:ext>
            </a:extLst>
          </p:cNvPr>
          <p:cNvPicPr>
            <a:picLocks noChangeAspect="1"/>
          </p:cNvPicPr>
          <p:nvPr/>
        </p:nvPicPr>
        <p:blipFill>
          <a:blip r:embed="rId4"/>
          <a:stretch>
            <a:fillRect/>
          </a:stretch>
        </p:blipFill>
        <p:spPr>
          <a:xfrm>
            <a:off x="7551728" y="912985"/>
            <a:ext cx="3703109" cy="2779340"/>
          </a:xfrm>
          <a:prstGeom prst="rect">
            <a:avLst/>
          </a:prstGeom>
        </p:spPr>
      </p:pic>
      <p:pic>
        <p:nvPicPr>
          <p:cNvPr id="15" name="Picture 14">
            <a:extLst>
              <a:ext uri="{FF2B5EF4-FFF2-40B4-BE49-F238E27FC236}">
                <a16:creationId xmlns:a16="http://schemas.microsoft.com/office/drawing/2014/main" id="{4D0A8F73-0243-EC16-AFC4-1F326B083AA3}"/>
              </a:ext>
            </a:extLst>
          </p:cNvPr>
          <p:cNvPicPr>
            <a:picLocks noChangeAspect="1"/>
          </p:cNvPicPr>
          <p:nvPr/>
        </p:nvPicPr>
        <p:blipFill>
          <a:blip r:embed="rId5"/>
          <a:stretch>
            <a:fillRect/>
          </a:stretch>
        </p:blipFill>
        <p:spPr>
          <a:xfrm>
            <a:off x="3848618" y="3692324"/>
            <a:ext cx="3703110" cy="2779341"/>
          </a:xfrm>
          <a:prstGeom prst="rect">
            <a:avLst/>
          </a:prstGeom>
        </p:spPr>
      </p:pic>
      <p:pic>
        <p:nvPicPr>
          <p:cNvPr id="17" name="Picture 16">
            <a:extLst>
              <a:ext uri="{FF2B5EF4-FFF2-40B4-BE49-F238E27FC236}">
                <a16:creationId xmlns:a16="http://schemas.microsoft.com/office/drawing/2014/main" id="{C4A3AEDA-A0C9-EC87-D53A-38063FDDFB79}"/>
              </a:ext>
            </a:extLst>
          </p:cNvPr>
          <p:cNvPicPr>
            <a:picLocks noChangeAspect="1"/>
          </p:cNvPicPr>
          <p:nvPr/>
        </p:nvPicPr>
        <p:blipFill>
          <a:blip r:embed="rId6"/>
          <a:stretch>
            <a:fillRect/>
          </a:stretch>
        </p:blipFill>
        <p:spPr>
          <a:xfrm>
            <a:off x="7551728" y="3692323"/>
            <a:ext cx="3703109" cy="2779340"/>
          </a:xfrm>
          <a:prstGeom prst="rect">
            <a:avLst/>
          </a:prstGeom>
        </p:spPr>
      </p:pic>
      <p:pic>
        <p:nvPicPr>
          <p:cNvPr id="19" name="Picture 18">
            <a:extLst>
              <a:ext uri="{FF2B5EF4-FFF2-40B4-BE49-F238E27FC236}">
                <a16:creationId xmlns:a16="http://schemas.microsoft.com/office/drawing/2014/main" id="{4F36A01F-4636-DC51-E9BE-FCD7850BE387}"/>
              </a:ext>
            </a:extLst>
          </p:cNvPr>
          <p:cNvPicPr>
            <a:picLocks noChangeAspect="1"/>
          </p:cNvPicPr>
          <p:nvPr/>
        </p:nvPicPr>
        <p:blipFill>
          <a:blip r:embed="rId7"/>
          <a:stretch>
            <a:fillRect/>
          </a:stretch>
        </p:blipFill>
        <p:spPr>
          <a:xfrm>
            <a:off x="145505" y="3692321"/>
            <a:ext cx="3703112" cy="2779342"/>
          </a:xfrm>
          <a:prstGeom prst="rect">
            <a:avLst/>
          </a:prstGeom>
        </p:spPr>
      </p:pic>
      <p:pic>
        <p:nvPicPr>
          <p:cNvPr id="3" name="Picture 2" descr="Logo Cosmic Interacting Matters">
            <a:extLst>
              <a:ext uri="{FF2B5EF4-FFF2-40B4-BE49-F238E27FC236}">
                <a16:creationId xmlns:a16="http://schemas.microsoft.com/office/drawing/2014/main" id="{DEE29AC5-7E31-DAD5-062E-4B3C1884A3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084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5245-A1AE-423D-EC78-60709E9933C8}"/>
              </a:ext>
            </a:extLst>
          </p:cNvPr>
          <p:cNvSpPr>
            <a:spLocks noGrp="1"/>
          </p:cNvSpPr>
          <p:nvPr>
            <p:ph type="title"/>
          </p:nvPr>
        </p:nvSpPr>
        <p:spPr/>
        <p:txBody>
          <a:bodyPr/>
          <a:lstStyle/>
          <a:p>
            <a:r>
              <a:rPr lang="en-DE" dirty="0"/>
              <a:t>Hole Ice p0 </a:t>
            </a:r>
            <a:r>
              <a:rPr lang="en-DE" dirty="0">
                <a:sym typeface="Wingdings" pitchFamily="2" charset="2"/>
              </a:rPr>
              <a:t> not sensitive enough (same for Hole Ice p1)</a:t>
            </a:r>
            <a:endParaRPr lang="en-DE" dirty="0"/>
          </a:p>
        </p:txBody>
      </p:sp>
      <p:pic>
        <p:nvPicPr>
          <p:cNvPr id="7" name="Content Placeholder 6">
            <a:extLst>
              <a:ext uri="{FF2B5EF4-FFF2-40B4-BE49-F238E27FC236}">
                <a16:creationId xmlns:a16="http://schemas.microsoft.com/office/drawing/2014/main" id="{F486D786-47DC-3402-274B-9E3A4CB8F04A}"/>
              </a:ext>
            </a:extLst>
          </p:cNvPr>
          <p:cNvPicPr>
            <a:picLocks noGrp="1" noChangeAspect="1"/>
          </p:cNvPicPr>
          <p:nvPr>
            <p:ph idx="1"/>
          </p:nvPr>
        </p:nvPicPr>
        <p:blipFill>
          <a:blip r:embed="rId2"/>
          <a:stretch>
            <a:fillRect/>
          </a:stretch>
        </p:blipFill>
        <p:spPr>
          <a:xfrm>
            <a:off x="0" y="936131"/>
            <a:ext cx="3727048" cy="2797307"/>
          </a:xfrm>
        </p:spPr>
      </p:pic>
      <p:sp>
        <p:nvSpPr>
          <p:cNvPr id="4" name="Date Placeholder 3">
            <a:extLst>
              <a:ext uri="{FF2B5EF4-FFF2-40B4-BE49-F238E27FC236}">
                <a16:creationId xmlns:a16="http://schemas.microsoft.com/office/drawing/2014/main" id="{AAC15FD0-C80D-30B0-3D4B-4CA4C256199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3EED1A6-10A8-C462-AAC7-18DD004F3EAA}"/>
              </a:ext>
            </a:extLst>
          </p:cNvPr>
          <p:cNvSpPr>
            <a:spLocks noGrp="1"/>
          </p:cNvSpPr>
          <p:nvPr>
            <p:ph type="sldNum" sz="quarter" idx="12"/>
          </p:nvPr>
        </p:nvSpPr>
        <p:spPr/>
        <p:txBody>
          <a:bodyPr/>
          <a:lstStyle/>
          <a:p>
            <a:fld id="{CD8304E6-5469-594D-85BC-E468E92D2243}" type="slidenum">
              <a:rPr lang="en-US" smtClean="0"/>
              <a:t>18</a:t>
            </a:fld>
            <a:endParaRPr lang="en-US"/>
          </a:p>
        </p:txBody>
      </p:sp>
      <p:pic>
        <p:nvPicPr>
          <p:cNvPr id="9" name="Picture 8">
            <a:extLst>
              <a:ext uri="{FF2B5EF4-FFF2-40B4-BE49-F238E27FC236}">
                <a16:creationId xmlns:a16="http://schemas.microsoft.com/office/drawing/2014/main" id="{4A23E59D-E34E-BF36-DADE-610B4F117854}"/>
              </a:ext>
            </a:extLst>
          </p:cNvPr>
          <p:cNvPicPr>
            <a:picLocks noChangeAspect="1"/>
          </p:cNvPicPr>
          <p:nvPr/>
        </p:nvPicPr>
        <p:blipFill>
          <a:blip r:embed="rId3"/>
          <a:stretch>
            <a:fillRect/>
          </a:stretch>
        </p:blipFill>
        <p:spPr>
          <a:xfrm>
            <a:off x="3872616" y="936131"/>
            <a:ext cx="3727048" cy="2797308"/>
          </a:xfrm>
          <a:prstGeom prst="rect">
            <a:avLst/>
          </a:prstGeom>
        </p:spPr>
      </p:pic>
      <p:pic>
        <p:nvPicPr>
          <p:cNvPr id="11" name="Picture 10">
            <a:extLst>
              <a:ext uri="{FF2B5EF4-FFF2-40B4-BE49-F238E27FC236}">
                <a16:creationId xmlns:a16="http://schemas.microsoft.com/office/drawing/2014/main" id="{F3C4BF99-B672-A968-43CD-A74FF2E1DFD4}"/>
              </a:ext>
            </a:extLst>
          </p:cNvPr>
          <p:cNvPicPr>
            <a:picLocks noChangeAspect="1"/>
          </p:cNvPicPr>
          <p:nvPr/>
        </p:nvPicPr>
        <p:blipFill>
          <a:blip r:embed="rId4"/>
          <a:stretch>
            <a:fillRect/>
          </a:stretch>
        </p:blipFill>
        <p:spPr>
          <a:xfrm>
            <a:off x="7745232" y="936131"/>
            <a:ext cx="3727048" cy="2797307"/>
          </a:xfrm>
          <a:prstGeom prst="rect">
            <a:avLst/>
          </a:prstGeom>
        </p:spPr>
      </p:pic>
      <p:pic>
        <p:nvPicPr>
          <p:cNvPr id="13" name="Picture 12">
            <a:extLst>
              <a:ext uri="{FF2B5EF4-FFF2-40B4-BE49-F238E27FC236}">
                <a16:creationId xmlns:a16="http://schemas.microsoft.com/office/drawing/2014/main" id="{4B70AC11-170C-6579-A0F9-8C76D59B740F}"/>
              </a:ext>
            </a:extLst>
          </p:cNvPr>
          <p:cNvPicPr>
            <a:picLocks noChangeAspect="1"/>
          </p:cNvPicPr>
          <p:nvPr/>
        </p:nvPicPr>
        <p:blipFill>
          <a:blip r:embed="rId5"/>
          <a:stretch>
            <a:fillRect/>
          </a:stretch>
        </p:blipFill>
        <p:spPr>
          <a:xfrm>
            <a:off x="72784" y="3646241"/>
            <a:ext cx="3727048" cy="2797307"/>
          </a:xfrm>
          <a:prstGeom prst="rect">
            <a:avLst/>
          </a:prstGeom>
        </p:spPr>
      </p:pic>
      <p:pic>
        <p:nvPicPr>
          <p:cNvPr id="15" name="Picture 14">
            <a:extLst>
              <a:ext uri="{FF2B5EF4-FFF2-40B4-BE49-F238E27FC236}">
                <a16:creationId xmlns:a16="http://schemas.microsoft.com/office/drawing/2014/main" id="{DC677AD3-AB36-B258-0F30-D1EF3AE97953}"/>
              </a:ext>
            </a:extLst>
          </p:cNvPr>
          <p:cNvPicPr>
            <a:picLocks noChangeAspect="1"/>
          </p:cNvPicPr>
          <p:nvPr/>
        </p:nvPicPr>
        <p:blipFill>
          <a:blip r:embed="rId6"/>
          <a:stretch>
            <a:fillRect/>
          </a:stretch>
        </p:blipFill>
        <p:spPr>
          <a:xfrm>
            <a:off x="3945400" y="3646240"/>
            <a:ext cx="3727048" cy="2797307"/>
          </a:xfrm>
          <a:prstGeom prst="rect">
            <a:avLst/>
          </a:prstGeom>
        </p:spPr>
      </p:pic>
      <p:pic>
        <p:nvPicPr>
          <p:cNvPr id="17" name="Picture 16">
            <a:extLst>
              <a:ext uri="{FF2B5EF4-FFF2-40B4-BE49-F238E27FC236}">
                <a16:creationId xmlns:a16="http://schemas.microsoft.com/office/drawing/2014/main" id="{42468A2B-CC40-FD09-0A8C-9805AC259A71}"/>
              </a:ext>
            </a:extLst>
          </p:cNvPr>
          <p:cNvPicPr>
            <a:picLocks noChangeAspect="1"/>
          </p:cNvPicPr>
          <p:nvPr/>
        </p:nvPicPr>
        <p:blipFill>
          <a:blip r:embed="rId7"/>
          <a:stretch>
            <a:fillRect/>
          </a:stretch>
        </p:blipFill>
        <p:spPr>
          <a:xfrm>
            <a:off x="7818016" y="3646240"/>
            <a:ext cx="3727049" cy="2797308"/>
          </a:xfrm>
          <a:prstGeom prst="rect">
            <a:avLst/>
          </a:prstGeom>
        </p:spPr>
      </p:pic>
      <p:pic>
        <p:nvPicPr>
          <p:cNvPr id="3" name="Picture 2" descr="Logo Cosmic Interacting Matters">
            <a:extLst>
              <a:ext uri="{FF2B5EF4-FFF2-40B4-BE49-F238E27FC236}">
                <a16:creationId xmlns:a16="http://schemas.microsoft.com/office/drawing/2014/main" id="{4C674760-FBC5-DD11-400D-6A7285D756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589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F2CA-13BA-4160-CD73-67D3CB97DEA3}"/>
              </a:ext>
            </a:extLst>
          </p:cNvPr>
          <p:cNvSpPr>
            <a:spLocks noGrp="1"/>
          </p:cNvSpPr>
          <p:nvPr>
            <p:ph type="title"/>
          </p:nvPr>
        </p:nvSpPr>
        <p:spPr/>
        <p:txBody>
          <a:bodyPr/>
          <a:lstStyle/>
          <a:p>
            <a:r>
              <a:rPr lang="en-DE" dirty="0"/>
              <a:t>Scattering</a:t>
            </a:r>
          </a:p>
        </p:txBody>
      </p:sp>
      <p:pic>
        <p:nvPicPr>
          <p:cNvPr id="7" name="Content Placeholder 6">
            <a:extLst>
              <a:ext uri="{FF2B5EF4-FFF2-40B4-BE49-F238E27FC236}">
                <a16:creationId xmlns:a16="http://schemas.microsoft.com/office/drawing/2014/main" id="{DEB90F00-D1DC-11EF-049C-ABA999E352C5}"/>
              </a:ext>
            </a:extLst>
          </p:cNvPr>
          <p:cNvPicPr>
            <a:picLocks noGrp="1" noChangeAspect="1"/>
          </p:cNvPicPr>
          <p:nvPr>
            <p:ph idx="1"/>
          </p:nvPr>
        </p:nvPicPr>
        <p:blipFill>
          <a:blip r:embed="rId2"/>
          <a:stretch>
            <a:fillRect/>
          </a:stretch>
        </p:blipFill>
        <p:spPr>
          <a:xfrm>
            <a:off x="0" y="952553"/>
            <a:ext cx="3672266" cy="2756191"/>
          </a:xfrm>
        </p:spPr>
      </p:pic>
      <p:sp>
        <p:nvSpPr>
          <p:cNvPr id="4" name="Date Placeholder 3">
            <a:extLst>
              <a:ext uri="{FF2B5EF4-FFF2-40B4-BE49-F238E27FC236}">
                <a16:creationId xmlns:a16="http://schemas.microsoft.com/office/drawing/2014/main" id="{16ED7F8D-3714-8888-C0CC-6C9B223300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2C6F562-3637-4C2B-2425-F5DBA2C96421}"/>
              </a:ext>
            </a:extLst>
          </p:cNvPr>
          <p:cNvSpPr>
            <a:spLocks noGrp="1"/>
          </p:cNvSpPr>
          <p:nvPr>
            <p:ph type="sldNum" sz="quarter" idx="12"/>
          </p:nvPr>
        </p:nvSpPr>
        <p:spPr/>
        <p:txBody>
          <a:bodyPr/>
          <a:lstStyle/>
          <a:p>
            <a:fld id="{CD8304E6-5469-594D-85BC-E468E92D2243}" type="slidenum">
              <a:rPr lang="en-US" smtClean="0"/>
              <a:t>19</a:t>
            </a:fld>
            <a:endParaRPr lang="en-US"/>
          </a:p>
        </p:txBody>
      </p:sp>
      <p:pic>
        <p:nvPicPr>
          <p:cNvPr id="9" name="Picture 8">
            <a:extLst>
              <a:ext uri="{FF2B5EF4-FFF2-40B4-BE49-F238E27FC236}">
                <a16:creationId xmlns:a16="http://schemas.microsoft.com/office/drawing/2014/main" id="{F5643AFD-7653-D2B7-27CE-3831179399E2}"/>
              </a:ext>
            </a:extLst>
          </p:cNvPr>
          <p:cNvPicPr>
            <a:picLocks noChangeAspect="1"/>
          </p:cNvPicPr>
          <p:nvPr/>
        </p:nvPicPr>
        <p:blipFill>
          <a:blip r:embed="rId3"/>
          <a:stretch>
            <a:fillRect/>
          </a:stretch>
        </p:blipFill>
        <p:spPr>
          <a:xfrm>
            <a:off x="3672266" y="952552"/>
            <a:ext cx="3672266" cy="2756191"/>
          </a:xfrm>
          <a:prstGeom prst="rect">
            <a:avLst/>
          </a:prstGeom>
        </p:spPr>
      </p:pic>
      <p:pic>
        <p:nvPicPr>
          <p:cNvPr id="15" name="Picture 14">
            <a:extLst>
              <a:ext uri="{FF2B5EF4-FFF2-40B4-BE49-F238E27FC236}">
                <a16:creationId xmlns:a16="http://schemas.microsoft.com/office/drawing/2014/main" id="{968F5303-0367-C733-3096-B68773B4E38B}"/>
              </a:ext>
            </a:extLst>
          </p:cNvPr>
          <p:cNvPicPr>
            <a:picLocks noChangeAspect="1"/>
          </p:cNvPicPr>
          <p:nvPr/>
        </p:nvPicPr>
        <p:blipFill>
          <a:blip r:embed="rId4"/>
          <a:stretch>
            <a:fillRect/>
          </a:stretch>
        </p:blipFill>
        <p:spPr>
          <a:xfrm>
            <a:off x="3672265" y="3642873"/>
            <a:ext cx="3672268" cy="2756192"/>
          </a:xfrm>
          <a:prstGeom prst="rect">
            <a:avLst/>
          </a:prstGeom>
        </p:spPr>
      </p:pic>
      <p:pic>
        <p:nvPicPr>
          <p:cNvPr id="17" name="Picture 16">
            <a:extLst>
              <a:ext uri="{FF2B5EF4-FFF2-40B4-BE49-F238E27FC236}">
                <a16:creationId xmlns:a16="http://schemas.microsoft.com/office/drawing/2014/main" id="{9071E9E3-46AD-5B3C-9119-F2ACD282BB6D}"/>
              </a:ext>
            </a:extLst>
          </p:cNvPr>
          <p:cNvPicPr>
            <a:picLocks noChangeAspect="1"/>
          </p:cNvPicPr>
          <p:nvPr/>
        </p:nvPicPr>
        <p:blipFill>
          <a:blip r:embed="rId5"/>
          <a:stretch>
            <a:fillRect/>
          </a:stretch>
        </p:blipFill>
        <p:spPr>
          <a:xfrm>
            <a:off x="7435398" y="3642873"/>
            <a:ext cx="3672267" cy="2756192"/>
          </a:xfrm>
          <a:prstGeom prst="rect">
            <a:avLst/>
          </a:prstGeom>
        </p:spPr>
      </p:pic>
      <p:pic>
        <p:nvPicPr>
          <p:cNvPr id="19" name="Picture 18">
            <a:extLst>
              <a:ext uri="{FF2B5EF4-FFF2-40B4-BE49-F238E27FC236}">
                <a16:creationId xmlns:a16="http://schemas.microsoft.com/office/drawing/2014/main" id="{05965FED-5766-57AB-6515-9465CDCB55A2}"/>
              </a:ext>
            </a:extLst>
          </p:cNvPr>
          <p:cNvPicPr>
            <a:picLocks noChangeAspect="1"/>
          </p:cNvPicPr>
          <p:nvPr/>
        </p:nvPicPr>
        <p:blipFill>
          <a:blip r:embed="rId6"/>
          <a:stretch>
            <a:fillRect/>
          </a:stretch>
        </p:blipFill>
        <p:spPr>
          <a:xfrm>
            <a:off x="0" y="3708743"/>
            <a:ext cx="3672267" cy="2756192"/>
          </a:xfrm>
          <a:prstGeom prst="rect">
            <a:avLst/>
          </a:prstGeom>
        </p:spPr>
      </p:pic>
      <p:pic>
        <p:nvPicPr>
          <p:cNvPr id="21" name="Picture 20">
            <a:extLst>
              <a:ext uri="{FF2B5EF4-FFF2-40B4-BE49-F238E27FC236}">
                <a16:creationId xmlns:a16="http://schemas.microsoft.com/office/drawing/2014/main" id="{EAD6EC4C-F7FB-95CA-4C47-B5F8FF1C09AE}"/>
              </a:ext>
            </a:extLst>
          </p:cNvPr>
          <p:cNvPicPr>
            <a:picLocks noChangeAspect="1"/>
          </p:cNvPicPr>
          <p:nvPr/>
        </p:nvPicPr>
        <p:blipFill>
          <a:blip r:embed="rId7"/>
          <a:stretch>
            <a:fillRect/>
          </a:stretch>
        </p:blipFill>
        <p:spPr>
          <a:xfrm>
            <a:off x="7344529" y="886680"/>
            <a:ext cx="3672269" cy="2756193"/>
          </a:xfrm>
          <a:prstGeom prst="rect">
            <a:avLst/>
          </a:prstGeom>
        </p:spPr>
      </p:pic>
      <p:pic>
        <p:nvPicPr>
          <p:cNvPr id="3" name="Picture 2" descr="Logo Cosmic Interacting Matters">
            <a:extLst>
              <a:ext uri="{FF2B5EF4-FFF2-40B4-BE49-F238E27FC236}">
                <a16:creationId xmlns:a16="http://schemas.microsoft.com/office/drawing/2014/main" id="{52E7FEA5-9F73-CB36-89D4-02338BFB38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304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9861-6475-59B2-F58D-683C5ABA2998}"/>
              </a:ext>
            </a:extLst>
          </p:cNvPr>
          <p:cNvSpPr>
            <a:spLocks noGrp="1"/>
          </p:cNvSpPr>
          <p:nvPr>
            <p:ph type="title"/>
          </p:nvPr>
        </p:nvSpPr>
        <p:spPr/>
        <p:txBody>
          <a:bodyPr/>
          <a:lstStyle/>
          <a:p>
            <a:r>
              <a:rPr lang="en-DE" dirty="0"/>
              <a:t>Analysis Goals: Detect Prompt Muons</a:t>
            </a:r>
          </a:p>
        </p:txBody>
      </p:sp>
      <p:sp>
        <p:nvSpPr>
          <p:cNvPr id="3" name="Content Placeholder 2">
            <a:extLst>
              <a:ext uri="{FF2B5EF4-FFF2-40B4-BE49-F238E27FC236}">
                <a16:creationId xmlns:a16="http://schemas.microsoft.com/office/drawing/2014/main" id="{AEB269DA-173C-1D70-1BF7-F2CC56E22591}"/>
              </a:ext>
            </a:extLst>
          </p:cNvPr>
          <p:cNvSpPr>
            <a:spLocks noGrp="1"/>
          </p:cNvSpPr>
          <p:nvPr>
            <p:ph idx="1"/>
          </p:nvPr>
        </p:nvSpPr>
        <p:spPr/>
        <p:txBody>
          <a:bodyPr>
            <a:normAutofit/>
          </a:bodyPr>
          <a:lstStyle/>
          <a:p>
            <a:pPr marL="514350" indent="-514350">
              <a:buFont typeface="+mj-lt"/>
              <a:buAutoNum type="arabicParenR"/>
            </a:pPr>
            <a:r>
              <a:rPr lang="en-DE" dirty="0"/>
              <a:t>Unfold a muon energy spectrum at surface</a:t>
            </a:r>
          </a:p>
          <a:p>
            <a:pPr marL="514350" indent="-514350">
              <a:buFont typeface="+mj-lt"/>
              <a:buAutoNum type="arabicParenR"/>
            </a:pPr>
            <a:r>
              <a:rPr lang="en-DE" dirty="0">
                <a:solidFill>
                  <a:srgbClr val="A5A5A5"/>
                </a:solidFill>
              </a:rPr>
              <a:t>Measure prompt component of the atmospheric muon flux</a:t>
            </a:r>
          </a:p>
          <a:p>
            <a:pPr marL="514350" indent="-514350">
              <a:buFont typeface="+mj-lt"/>
              <a:buAutoNum type="arabicParenR"/>
            </a:pPr>
            <a:endParaRPr lang="en-DE" dirty="0"/>
          </a:p>
          <a:p>
            <a:pPr marL="0" indent="0">
              <a:buNone/>
            </a:pPr>
            <a:endParaRPr lang="en-DE" dirty="0"/>
          </a:p>
        </p:txBody>
      </p:sp>
      <p:sp>
        <p:nvSpPr>
          <p:cNvPr id="4" name="Date Placeholder 3">
            <a:extLst>
              <a:ext uri="{FF2B5EF4-FFF2-40B4-BE49-F238E27FC236}">
                <a16:creationId xmlns:a16="http://schemas.microsoft.com/office/drawing/2014/main" id="{9CFF42EA-8CB0-075C-BF1A-A495570EC10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BEC7B47-D550-3D0B-61B7-EEBFB3CC4EF0}"/>
              </a:ext>
            </a:extLst>
          </p:cNvPr>
          <p:cNvSpPr>
            <a:spLocks noGrp="1"/>
          </p:cNvSpPr>
          <p:nvPr>
            <p:ph type="sldNum" sz="quarter" idx="12"/>
          </p:nvPr>
        </p:nvSpPr>
        <p:spPr/>
        <p:txBody>
          <a:bodyPr/>
          <a:lstStyle/>
          <a:p>
            <a:fld id="{CD8304E6-5469-594D-85BC-E468E92D2243}" type="slidenum">
              <a:rPr lang="en-US" smtClean="0"/>
              <a:t>2</a:t>
            </a:fld>
            <a:endParaRPr lang="en-US"/>
          </a:p>
        </p:txBody>
      </p:sp>
      <p:pic>
        <p:nvPicPr>
          <p:cNvPr id="6" name="Picture 2" descr="Logo Cosmic Interacting Matters">
            <a:extLst>
              <a:ext uri="{FF2B5EF4-FFF2-40B4-BE49-F238E27FC236}">
                <a16:creationId xmlns:a16="http://schemas.microsoft.com/office/drawing/2014/main" id="{3FDB6F4C-DBA9-88AA-A12C-C821FED8A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A53AE37-05E3-CE7A-728B-8CD09C76AC64}"/>
              </a:ext>
            </a:extLst>
          </p:cNvPr>
          <p:cNvGrpSpPr/>
          <p:nvPr/>
        </p:nvGrpSpPr>
        <p:grpSpPr>
          <a:xfrm>
            <a:off x="739319" y="3144700"/>
            <a:ext cx="3290206" cy="2088935"/>
            <a:chOff x="8653313" y="586373"/>
            <a:chExt cx="3247493" cy="2108585"/>
          </a:xfrm>
        </p:grpSpPr>
        <p:sp>
          <p:nvSpPr>
            <p:cNvPr id="10" name="Rounded Rectangle 9">
              <a:extLst>
                <a:ext uri="{FF2B5EF4-FFF2-40B4-BE49-F238E27FC236}">
                  <a16:creationId xmlns:a16="http://schemas.microsoft.com/office/drawing/2014/main" id="{DE44FEB3-9249-68B6-3590-BECA16028D4D}"/>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11" name="Rounded Rectangle 10">
              <a:extLst>
                <a:ext uri="{FF2B5EF4-FFF2-40B4-BE49-F238E27FC236}">
                  <a16:creationId xmlns:a16="http://schemas.microsoft.com/office/drawing/2014/main" id="{1F7739E1-D587-BF3B-51AB-C95CCB62707D}"/>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2" name="Rounded Rectangle 11">
              <a:extLst>
                <a:ext uri="{FF2B5EF4-FFF2-40B4-BE49-F238E27FC236}">
                  <a16:creationId xmlns:a16="http://schemas.microsoft.com/office/drawing/2014/main" id="{9701FBA8-BBC5-95F8-91A1-AA33B147B3FC}"/>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3" name="Rounded Rectangle 12">
              <a:extLst>
                <a:ext uri="{FF2B5EF4-FFF2-40B4-BE49-F238E27FC236}">
                  <a16:creationId xmlns:a16="http://schemas.microsoft.com/office/drawing/2014/main" id="{98E2B47B-F776-1744-8A31-3916B4328EA8}"/>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4" name="Straight Connector 13">
              <a:extLst>
                <a:ext uri="{FF2B5EF4-FFF2-40B4-BE49-F238E27FC236}">
                  <a16:creationId xmlns:a16="http://schemas.microsoft.com/office/drawing/2014/main" id="{5C814CD4-7C17-7D49-6EA6-2874D5AF0A4D}"/>
                </a:ext>
              </a:extLst>
            </p:cNvPr>
            <p:cNvCxnSpPr>
              <a:cxnSpLocks/>
              <a:stCxn id="10" idx="2"/>
              <a:endCxn id="11"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4604C8-9884-8899-ED8B-5ECD420C7CC4}"/>
                </a:ext>
              </a:extLst>
            </p:cNvPr>
            <p:cNvCxnSpPr>
              <a:cxnSpLocks/>
              <a:stCxn id="11" idx="2"/>
              <a:endCxn id="13"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106060-49B6-01D3-AA86-AB2F22F45E26}"/>
                </a:ext>
              </a:extLst>
            </p:cNvPr>
            <p:cNvCxnSpPr>
              <a:cxnSpLocks/>
              <a:stCxn id="11" idx="2"/>
              <a:endCxn id="12"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4316517-3B24-93FB-419A-8901D1E96921}"/>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8" name="TextBox 17">
              <a:extLst>
                <a:ext uri="{FF2B5EF4-FFF2-40B4-BE49-F238E27FC236}">
                  <a16:creationId xmlns:a16="http://schemas.microsoft.com/office/drawing/2014/main" id="{B46BA2CB-6880-5E96-D258-178375924273}"/>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grpSp>
      <p:pic>
        <p:nvPicPr>
          <p:cNvPr id="19" name="Content Placeholder 7">
            <a:extLst>
              <a:ext uri="{FF2B5EF4-FFF2-40B4-BE49-F238E27FC236}">
                <a16:creationId xmlns:a16="http://schemas.microsoft.com/office/drawing/2014/main" id="{31AB7806-F2BF-ED10-D16C-D25576DE9238}"/>
              </a:ext>
            </a:extLst>
          </p:cNvPr>
          <p:cNvPicPr>
            <a:picLocks noChangeAspect="1"/>
          </p:cNvPicPr>
          <p:nvPr/>
        </p:nvPicPr>
        <p:blipFill rotWithShape="1">
          <a:blip r:embed="rId3"/>
          <a:srcRect l="7825" r="6977" b="31102"/>
          <a:stretch/>
        </p:blipFill>
        <p:spPr>
          <a:xfrm>
            <a:off x="4965718" y="1107440"/>
            <a:ext cx="7113466" cy="5271801"/>
          </a:xfrm>
          <a:prstGeom prst="rect">
            <a:avLst/>
          </a:prstGeom>
        </p:spPr>
      </p:pic>
      <p:sp>
        <p:nvSpPr>
          <p:cNvPr id="20" name="TextBox 19">
            <a:extLst>
              <a:ext uri="{FF2B5EF4-FFF2-40B4-BE49-F238E27FC236}">
                <a16:creationId xmlns:a16="http://schemas.microsoft.com/office/drawing/2014/main" id="{FBE6ADD7-C123-4130-4842-89A72839C2FE}"/>
              </a:ext>
            </a:extLst>
          </p:cNvPr>
          <p:cNvSpPr txBox="1"/>
          <p:nvPr/>
        </p:nvSpPr>
        <p:spPr>
          <a:xfrm>
            <a:off x="5139530" y="6338986"/>
            <a:ext cx="2822815" cy="307777"/>
          </a:xfrm>
          <a:prstGeom prst="rect">
            <a:avLst/>
          </a:prstGeom>
          <a:noFill/>
        </p:spPr>
        <p:txBody>
          <a:bodyPr wrap="square" rtlCol="0">
            <a:spAutoFit/>
          </a:bodyPr>
          <a:lstStyle/>
          <a:p>
            <a:r>
              <a:rPr lang="en-DE" sz="1400" dirty="0">
                <a:solidFill>
                  <a:schemeClr val="accent3"/>
                </a:solidFill>
              </a:rPr>
              <a:t>Credit: Ludwig Neste</a:t>
            </a:r>
          </a:p>
        </p:txBody>
      </p:sp>
    </p:spTree>
    <p:extLst>
      <p:ext uri="{BB962C8B-B14F-4D97-AF65-F5344CB8AC3E}">
        <p14:creationId xmlns:p14="http://schemas.microsoft.com/office/powerpoint/2010/main" val="2701430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2B8A1-41A3-3E4D-5936-0492CB93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6C3BF-960E-BFEB-12A4-20AF115E42E1}"/>
              </a:ext>
            </a:extLst>
          </p:cNvPr>
          <p:cNvSpPr>
            <a:spLocks noGrp="1"/>
          </p:cNvSpPr>
          <p:nvPr>
            <p:ph type="ctrTitle"/>
          </p:nvPr>
        </p:nvSpPr>
        <p:spPr/>
        <p:txBody>
          <a:bodyPr/>
          <a:lstStyle/>
          <a:p>
            <a:r>
              <a:rPr lang="en-DE" dirty="0"/>
              <a:t>Unfold Muon Flux with Systematics</a:t>
            </a:r>
          </a:p>
        </p:txBody>
      </p:sp>
      <p:sp>
        <p:nvSpPr>
          <p:cNvPr id="3" name="Subtitle 2">
            <a:extLst>
              <a:ext uri="{FF2B5EF4-FFF2-40B4-BE49-F238E27FC236}">
                <a16:creationId xmlns:a16="http://schemas.microsoft.com/office/drawing/2014/main" id="{CD9F5666-0F56-50DB-AC6D-362D595D4909}"/>
              </a:ext>
            </a:extLst>
          </p:cNvPr>
          <p:cNvSpPr>
            <a:spLocks noGrp="1"/>
          </p:cNvSpPr>
          <p:nvPr>
            <p:ph type="subTitle" idx="1"/>
          </p:nvPr>
        </p:nvSpPr>
        <p:spPr/>
        <p:txBody>
          <a:bodyPr/>
          <a:lstStyle/>
          <a:p>
            <a:r>
              <a:rPr lang="en-GB" dirty="0"/>
              <a:t>N</a:t>
            </a:r>
            <a:r>
              <a:rPr lang="en-DE" dirty="0"/>
              <a:t>o regularization</a:t>
            </a:r>
          </a:p>
        </p:txBody>
      </p:sp>
      <p:sp>
        <p:nvSpPr>
          <p:cNvPr id="4" name="Date Placeholder 3">
            <a:extLst>
              <a:ext uri="{FF2B5EF4-FFF2-40B4-BE49-F238E27FC236}">
                <a16:creationId xmlns:a16="http://schemas.microsoft.com/office/drawing/2014/main" id="{CE658D1E-BB7B-567C-328A-CEE53FEDD1B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1A06C1-EE9D-56EC-EF9C-CB2841D2E340}"/>
              </a:ext>
            </a:extLst>
          </p:cNvPr>
          <p:cNvSpPr>
            <a:spLocks noGrp="1"/>
          </p:cNvSpPr>
          <p:nvPr>
            <p:ph type="sldNum" sz="quarter" idx="12"/>
          </p:nvPr>
        </p:nvSpPr>
        <p:spPr/>
        <p:txBody>
          <a:bodyPr/>
          <a:lstStyle/>
          <a:p>
            <a:fld id="{CD8304E6-5469-594D-85BC-E468E92D2243}" type="slidenum">
              <a:rPr lang="en-US" smtClean="0"/>
              <a:t>20</a:t>
            </a:fld>
            <a:endParaRPr lang="en-US"/>
          </a:p>
        </p:txBody>
      </p:sp>
      <p:pic>
        <p:nvPicPr>
          <p:cNvPr id="6" name="Picture 2" descr="Logo Cosmic Interacting Matters">
            <a:extLst>
              <a:ext uri="{FF2B5EF4-FFF2-40B4-BE49-F238E27FC236}">
                <a16:creationId xmlns:a16="http://schemas.microsoft.com/office/drawing/2014/main" id="{88D0DF23-038B-002C-B678-942F38CF3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652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01E2-7DE4-6326-7859-65D871E81BF3}"/>
              </a:ext>
            </a:extLst>
          </p:cNvPr>
          <p:cNvSpPr>
            <a:spLocks noGrp="1"/>
          </p:cNvSpPr>
          <p:nvPr>
            <p:ph type="title"/>
          </p:nvPr>
        </p:nvSpPr>
        <p:spPr/>
        <p:txBody>
          <a:bodyPr/>
          <a:lstStyle/>
          <a:p>
            <a:r>
              <a:rPr lang="en-DE" dirty="0"/>
              <a:t>Muon Flux at Surface (no regularization)</a:t>
            </a:r>
          </a:p>
        </p:txBody>
      </p:sp>
      <p:pic>
        <p:nvPicPr>
          <p:cNvPr id="8" name="Content Placeholder 7">
            <a:extLst>
              <a:ext uri="{FF2B5EF4-FFF2-40B4-BE49-F238E27FC236}">
                <a16:creationId xmlns:a16="http://schemas.microsoft.com/office/drawing/2014/main" id="{4609AE41-4385-6950-5421-5AC81BE440DD}"/>
              </a:ext>
            </a:extLst>
          </p:cNvPr>
          <p:cNvPicPr>
            <a:picLocks noGrp="1" noChangeAspect="1"/>
          </p:cNvPicPr>
          <p:nvPr>
            <p:ph idx="1"/>
          </p:nvPr>
        </p:nvPicPr>
        <p:blipFill>
          <a:blip r:embed="rId2"/>
          <a:stretch>
            <a:fillRect/>
          </a:stretch>
        </p:blipFill>
        <p:spPr>
          <a:xfrm>
            <a:off x="0" y="1385868"/>
            <a:ext cx="5903980" cy="4401908"/>
          </a:xfrm>
        </p:spPr>
      </p:pic>
      <p:sp>
        <p:nvSpPr>
          <p:cNvPr id="4" name="Date Placeholder 3">
            <a:extLst>
              <a:ext uri="{FF2B5EF4-FFF2-40B4-BE49-F238E27FC236}">
                <a16:creationId xmlns:a16="http://schemas.microsoft.com/office/drawing/2014/main" id="{76168F75-1292-0EED-58A0-BACD5F0237F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E7D056D-D99E-FB71-06CB-EFAD7124CCC5}"/>
              </a:ext>
            </a:extLst>
          </p:cNvPr>
          <p:cNvSpPr>
            <a:spLocks noGrp="1"/>
          </p:cNvSpPr>
          <p:nvPr>
            <p:ph type="sldNum" sz="quarter" idx="12"/>
          </p:nvPr>
        </p:nvSpPr>
        <p:spPr/>
        <p:txBody>
          <a:bodyPr/>
          <a:lstStyle/>
          <a:p>
            <a:fld id="{CD8304E6-5469-594D-85BC-E468E92D2243}" type="slidenum">
              <a:rPr lang="en-US" smtClean="0"/>
              <a:t>21</a:t>
            </a:fld>
            <a:endParaRPr lang="en-US"/>
          </a:p>
        </p:txBody>
      </p:sp>
      <p:pic>
        <p:nvPicPr>
          <p:cNvPr id="10" name="Picture 9">
            <a:extLst>
              <a:ext uri="{FF2B5EF4-FFF2-40B4-BE49-F238E27FC236}">
                <a16:creationId xmlns:a16="http://schemas.microsoft.com/office/drawing/2014/main" id="{9844CFB2-ACE6-F89D-D616-DD8CCBC7A342}"/>
              </a:ext>
            </a:extLst>
          </p:cNvPr>
          <p:cNvPicPr>
            <a:picLocks noChangeAspect="1"/>
          </p:cNvPicPr>
          <p:nvPr/>
        </p:nvPicPr>
        <p:blipFill>
          <a:blip r:embed="rId3"/>
          <a:stretch>
            <a:fillRect/>
          </a:stretch>
        </p:blipFill>
        <p:spPr>
          <a:xfrm>
            <a:off x="6118030" y="1385868"/>
            <a:ext cx="5928460" cy="4401908"/>
          </a:xfrm>
          <a:prstGeom prst="rect">
            <a:avLst/>
          </a:prstGeom>
        </p:spPr>
      </p:pic>
      <p:pic>
        <p:nvPicPr>
          <p:cNvPr id="3" name="Picture 2" descr="Logo Cosmic Interacting Matters">
            <a:extLst>
              <a:ext uri="{FF2B5EF4-FFF2-40B4-BE49-F238E27FC236}">
                <a16:creationId xmlns:a16="http://schemas.microsoft.com/office/drawing/2014/main" id="{A4DB56E7-2546-3B83-423A-B750ED60FF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12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E4635-FEE3-BB48-169D-24400AA93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B272C-896A-32C9-0F9F-0D5FA1DF4FA6}"/>
              </a:ext>
            </a:extLst>
          </p:cNvPr>
          <p:cNvSpPr>
            <a:spLocks noGrp="1"/>
          </p:cNvSpPr>
          <p:nvPr>
            <p:ph type="ctrTitle"/>
          </p:nvPr>
        </p:nvSpPr>
        <p:spPr/>
        <p:txBody>
          <a:bodyPr/>
          <a:lstStyle/>
          <a:p>
            <a:r>
              <a:rPr lang="en-DE" dirty="0"/>
              <a:t>Unfold Muon Flux with Systematics</a:t>
            </a:r>
          </a:p>
        </p:txBody>
      </p:sp>
      <p:sp>
        <p:nvSpPr>
          <p:cNvPr id="3" name="Subtitle 2">
            <a:extLst>
              <a:ext uri="{FF2B5EF4-FFF2-40B4-BE49-F238E27FC236}">
                <a16:creationId xmlns:a16="http://schemas.microsoft.com/office/drawing/2014/main" id="{FE64F873-6C03-8134-56BC-6AC665D34C4A}"/>
              </a:ext>
            </a:extLst>
          </p:cNvPr>
          <p:cNvSpPr>
            <a:spLocks noGrp="1"/>
          </p:cNvSpPr>
          <p:nvPr>
            <p:ph type="subTitle" idx="1"/>
          </p:nvPr>
        </p:nvSpPr>
        <p:spPr/>
        <p:txBody>
          <a:bodyPr/>
          <a:lstStyle/>
          <a:p>
            <a:r>
              <a:rPr lang="en-GB" dirty="0"/>
              <a:t>With</a:t>
            </a:r>
            <a:r>
              <a:rPr lang="en-DE" dirty="0"/>
              <a:t> regularization</a:t>
            </a:r>
          </a:p>
        </p:txBody>
      </p:sp>
      <p:sp>
        <p:nvSpPr>
          <p:cNvPr id="4" name="Date Placeholder 3">
            <a:extLst>
              <a:ext uri="{FF2B5EF4-FFF2-40B4-BE49-F238E27FC236}">
                <a16:creationId xmlns:a16="http://schemas.microsoft.com/office/drawing/2014/main" id="{17C8DEAE-2871-A769-BC95-10C0FFB325D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12A519F-3BAD-E945-E09D-9E959588A55D}"/>
              </a:ext>
            </a:extLst>
          </p:cNvPr>
          <p:cNvSpPr>
            <a:spLocks noGrp="1"/>
          </p:cNvSpPr>
          <p:nvPr>
            <p:ph type="sldNum" sz="quarter" idx="12"/>
          </p:nvPr>
        </p:nvSpPr>
        <p:spPr/>
        <p:txBody>
          <a:bodyPr/>
          <a:lstStyle/>
          <a:p>
            <a:fld id="{CD8304E6-5469-594D-85BC-E468E92D2243}" type="slidenum">
              <a:rPr lang="en-US" smtClean="0"/>
              <a:t>22</a:t>
            </a:fld>
            <a:endParaRPr lang="en-US"/>
          </a:p>
        </p:txBody>
      </p:sp>
      <p:pic>
        <p:nvPicPr>
          <p:cNvPr id="6" name="Picture 2" descr="Logo Cosmic Interacting Matters">
            <a:extLst>
              <a:ext uri="{FF2B5EF4-FFF2-40B4-BE49-F238E27FC236}">
                <a16:creationId xmlns:a16="http://schemas.microsoft.com/office/drawing/2014/main" id="{74E5D4A8-C1A7-C72F-A2F8-C7025D462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541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F285-B8FB-53D1-2A6C-A52805D9260D}"/>
              </a:ext>
            </a:extLst>
          </p:cNvPr>
          <p:cNvSpPr>
            <a:spLocks noGrp="1"/>
          </p:cNvSpPr>
          <p:nvPr>
            <p:ph type="title"/>
          </p:nvPr>
        </p:nvSpPr>
        <p:spPr/>
        <p:txBody>
          <a:bodyPr/>
          <a:lstStyle/>
          <a:p>
            <a:r>
              <a:rPr lang="en-DE" dirty="0"/>
              <a:t>Muon Flux at Surface (Tau = 0.001)</a:t>
            </a:r>
          </a:p>
        </p:txBody>
      </p:sp>
      <p:pic>
        <p:nvPicPr>
          <p:cNvPr id="7" name="Content Placeholder 6">
            <a:extLst>
              <a:ext uri="{FF2B5EF4-FFF2-40B4-BE49-F238E27FC236}">
                <a16:creationId xmlns:a16="http://schemas.microsoft.com/office/drawing/2014/main" id="{10364012-DA88-19C2-C894-3DAB5096828F}"/>
              </a:ext>
            </a:extLst>
          </p:cNvPr>
          <p:cNvPicPr>
            <a:picLocks noGrp="1" noChangeAspect="1"/>
          </p:cNvPicPr>
          <p:nvPr>
            <p:ph idx="1"/>
          </p:nvPr>
        </p:nvPicPr>
        <p:blipFill>
          <a:blip r:embed="rId2"/>
          <a:stretch>
            <a:fillRect/>
          </a:stretch>
        </p:blipFill>
        <p:spPr>
          <a:xfrm>
            <a:off x="0" y="1313198"/>
            <a:ext cx="5901037" cy="4399713"/>
          </a:xfrm>
        </p:spPr>
      </p:pic>
      <p:sp>
        <p:nvSpPr>
          <p:cNvPr id="4" name="Date Placeholder 3">
            <a:extLst>
              <a:ext uri="{FF2B5EF4-FFF2-40B4-BE49-F238E27FC236}">
                <a16:creationId xmlns:a16="http://schemas.microsoft.com/office/drawing/2014/main" id="{A4ADB6B3-AFBC-7CF5-CE79-2938253B844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45F6E44-3323-B8FC-6692-91C81EEB9767}"/>
              </a:ext>
            </a:extLst>
          </p:cNvPr>
          <p:cNvSpPr>
            <a:spLocks noGrp="1"/>
          </p:cNvSpPr>
          <p:nvPr>
            <p:ph type="sldNum" sz="quarter" idx="12"/>
          </p:nvPr>
        </p:nvSpPr>
        <p:spPr/>
        <p:txBody>
          <a:bodyPr/>
          <a:lstStyle/>
          <a:p>
            <a:fld id="{CD8304E6-5469-594D-85BC-E468E92D2243}" type="slidenum">
              <a:rPr lang="en-US" smtClean="0"/>
              <a:t>23</a:t>
            </a:fld>
            <a:endParaRPr lang="en-US"/>
          </a:p>
        </p:txBody>
      </p:sp>
      <p:pic>
        <p:nvPicPr>
          <p:cNvPr id="9" name="Picture 8">
            <a:extLst>
              <a:ext uri="{FF2B5EF4-FFF2-40B4-BE49-F238E27FC236}">
                <a16:creationId xmlns:a16="http://schemas.microsoft.com/office/drawing/2014/main" id="{89E0BE61-57F7-1513-AB2A-EF7AEF15D8A3}"/>
              </a:ext>
            </a:extLst>
          </p:cNvPr>
          <p:cNvPicPr>
            <a:picLocks noChangeAspect="1"/>
          </p:cNvPicPr>
          <p:nvPr/>
        </p:nvPicPr>
        <p:blipFill>
          <a:blip r:embed="rId3"/>
          <a:stretch>
            <a:fillRect/>
          </a:stretch>
        </p:blipFill>
        <p:spPr>
          <a:xfrm>
            <a:off x="6145453" y="1313198"/>
            <a:ext cx="5901037" cy="4381546"/>
          </a:xfrm>
          <a:prstGeom prst="rect">
            <a:avLst/>
          </a:prstGeom>
        </p:spPr>
      </p:pic>
      <p:pic>
        <p:nvPicPr>
          <p:cNvPr id="3" name="Picture 2" descr="Logo Cosmic Interacting Matters">
            <a:extLst>
              <a:ext uri="{FF2B5EF4-FFF2-40B4-BE49-F238E27FC236}">
                <a16:creationId xmlns:a16="http://schemas.microsoft.com/office/drawing/2014/main" id="{2F54276E-4CC2-1E7F-E32B-F31EFF63B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391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6DDD109-8370-1A67-C8B2-F4EEC849B408}"/>
              </a:ext>
            </a:extLst>
          </p:cNvPr>
          <p:cNvPicPr>
            <a:picLocks noGrp="1" noChangeAspect="1"/>
          </p:cNvPicPr>
          <p:nvPr>
            <p:ph idx="1"/>
          </p:nvPr>
        </p:nvPicPr>
        <p:blipFill>
          <a:blip r:embed="rId2"/>
          <a:stretch>
            <a:fillRect/>
          </a:stretch>
        </p:blipFill>
        <p:spPr>
          <a:xfrm>
            <a:off x="0" y="0"/>
            <a:ext cx="6000459" cy="6007261"/>
          </a:xfrm>
        </p:spPr>
      </p:pic>
      <p:sp>
        <p:nvSpPr>
          <p:cNvPr id="5" name="Slide Number Placeholder 4">
            <a:extLst>
              <a:ext uri="{FF2B5EF4-FFF2-40B4-BE49-F238E27FC236}">
                <a16:creationId xmlns:a16="http://schemas.microsoft.com/office/drawing/2014/main" id="{6626461D-3A7F-600A-747D-5B2B12AD2290}"/>
              </a:ext>
            </a:extLst>
          </p:cNvPr>
          <p:cNvSpPr>
            <a:spLocks noGrp="1"/>
          </p:cNvSpPr>
          <p:nvPr>
            <p:ph type="sldNum" sz="quarter" idx="12"/>
          </p:nvPr>
        </p:nvSpPr>
        <p:spPr/>
        <p:txBody>
          <a:bodyPr/>
          <a:lstStyle/>
          <a:p>
            <a:fld id="{CD8304E6-5469-594D-85BC-E468E92D2243}" type="slidenum">
              <a:rPr lang="en-US" smtClean="0"/>
              <a:t>24</a:t>
            </a:fld>
            <a:endParaRPr lang="en-US" dirty="0"/>
          </a:p>
        </p:txBody>
      </p:sp>
      <p:sp>
        <p:nvSpPr>
          <p:cNvPr id="8" name="TextBox 7">
            <a:extLst>
              <a:ext uri="{FF2B5EF4-FFF2-40B4-BE49-F238E27FC236}">
                <a16:creationId xmlns:a16="http://schemas.microsoft.com/office/drawing/2014/main" id="{AA43B476-FDD0-54BC-F683-EAB32191CBA2}"/>
              </a:ext>
            </a:extLst>
          </p:cNvPr>
          <p:cNvSpPr txBox="1"/>
          <p:nvPr/>
        </p:nvSpPr>
        <p:spPr>
          <a:xfrm>
            <a:off x="3263750" y="1033365"/>
            <a:ext cx="1240661" cy="369332"/>
          </a:xfrm>
          <a:prstGeom prst="rect">
            <a:avLst/>
          </a:prstGeom>
          <a:noFill/>
        </p:spPr>
        <p:txBody>
          <a:bodyPr wrap="none" rtlCol="0">
            <a:spAutoFit/>
          </a:bodyPr>
          <a:lstStyle/>
          <a:p>
            <a:r>
              <a:rPr lang="en-GB" dirty="0">
                <a:solidFill>
                  <a:schemeClr val="accent2"/>
                </a:solidFill>
              </a:rPr>
              <a:t>T</a:t>
            </a:r>
            <a:r>
              <a:rPr lang="en-DE" dirty="0">
                <a:solidFill>
                  <a:schemeClr val="accent2"/>
                </a:solidFill>
              </a:rPr>
              <a:t>au = None</a:t>
            </a:r>
          </a:p>
        </p:txBody>
      </p:sp>
      <p:pic>
        <p:nvPicPr>
          <p:cNvPr id="10" name="Picture 9">
            <a:extLst>
              <a:ext uri="{FF2B5EF4-FFF2-40B4-BE49-F238E27FC236}">
                <a16:creationId xmlns:a16="http://schemas.microsoft.com/office/drawing/2014/main" id="{89B07658-6B3C-5DF1-3333-B3692BC5F845}"/>
              </a:ext>
            </a:extLst>
          </p:cNvPr>
          <p:cNvPicPr>
            <a:picLocks noChangeAspect="1"/>
          </p:cNvPicPr>
          <p:nvPr/>
        </p:nvPicPr>
        <p:blipFill>
          <a:blip r:embed="rId3"/>
          <a:stretch>
            <a:fillRect/>
          </a:stretch>
        </p:blipFill>
        <p:spPr>
          <a:xfrm>
            <a:off x="6035258" y="1"/>
            <a:ext cx="6000459" cy="6007260"/>
          </a:xfrm>
          <a:prstGeom prst="rect">
            <a:avLst/>
          </a:prstGeom>
        </p:spPr>
      </p:pic>
      <p:sp>
        <p:nvSpPr>
          <p:cNvPr id="11" name="TextBox 10">
            <a:extLst>
              <a:ext uri="{FF2B5EF4-FFF2-40B4-BE49-F238E27FC236}">
                <a16:creationId xmlns:a16="http://schemas.microsoft.com/office/drawing/2014/main" id="{DA27BBFC-2B4B-0065-44E7-F1ADF8C551E6}"/>
              </a:ext>
            </a:extLst>
          </p:cNvPr>
          <p:cNvSpPr txBox="1"/>
          <p:nvPr/>
        </p:nvSpPr>
        <p:spPr>
          <a:xfrm>
            <a:off x="9404048" y="1033365"/>
            <a:ext cx="1258293" cy="369332"/>
          </a:xfrm>
          <a:prstGeom prst="rect">
            <a:avLst/>
          </a:prstGeom>
          <a:noFill/>
        </p:spPr>
        <p:txBody>
          <a:bodyPr wrap="none" rtlCol="0">
            <a:spAutoFit/>
          </a:bodyPr>
          <a:lstStyle/>
          <a:p>
            <a:r>
              <a:rPr lang="en-GB" dirty="0">
                <a:solidFill>
                  <a:schemeClr val="accent2"/>
                </a:solidFill>
              </a:rPr>
              <a:t>T</a:t>
            </a:r>
            <a:r>
              <a:rPr lang="en-DE" dirty="0">
                <a:solidFill>
                  <a:schemeClr val="accent2"/>
                </a:solidFill>
              </a:rPr>
              <a:t>au = 0.001</a:t>
            </a:r>
          </a:p>
        </p:txBody>
      </p:sp>
      <p:sp>
        <p:nvSpPr>
          <p:cNvPr id="12" name="Rounded Rectangle 11">
            <a:extLst>
              <a:ext uri="{FF2B5EF4-FFF2-40B4-BE49-F238E27FC236}">
                <a16:creationId xmlns:a16="http://schemas.microsoft.com/office/drawing/2014/main" id="{2C863EED-40C6-9038-F498-7A1B62948EF0}"/>
              </a:ext>
            </a:extLst>
          </p:cNvPr>
          <p:cNvSpPr/>
          <p:nvPr/>
        </p:nvSpPr>
        <p:spPr>
          <a:xfrm>
            <a:off x="6000460" y="0"/>
            <a:ext cx="1990936" cy="1767328"/>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F55A6703-C61B-1CA6-1C9E-8DBF4D450E59}"/>
              </a:ext>
            </a:extLst>
          </p:cNvPr>
          <p:cNvSpPr/>
          <p:nvPr/>
        </p:nvSpPr>
        <p:spPr>
          <a:xfrm>
            <a:off x="0" y="0"/>
            <a:ext cx="1951745" cy="1767328"/>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2BEA3047-9F92-5D3C-4A1A-B110E8ED9220}"/>
              </a:ext>
            </a:extLst>
          </p:cNvPr>
          <p:cNvSpPr txBox="1"/>
          <p:nvPr/>
        </p:nvSpPr>
        <p:spPr>
          <a:xfrm>
            <a:off x="3169548" y="470516"/>
            <a:ext cx="1146404" cy="276999"/>
          </a:xfrm>
          <a:prstGeom prst="rect">
            <a:avLst/>
          </a:prstGeom>
          <a:noFill/>
        </p:spPr>
        <p:txBody>
          <a:bodyPr wrap="none" rtlCol="0">
            <a:spAutoFit/>
          </a:bodyPr>
          <a:lstStyle/>
          <a:p>
            <a:r>
              <a:rPr lang="en-GB" sz="1200" dirty="0">
                <a:solidFill>
                  <a:srgbClr val="74B842"/>
                </a:solidFill>
              </a:rPr>
              <a:t>S</a:t>
            </a:r>
            <a:r>
              <a:rPr lang="en-DE" sz="1200" dirty="0">
                <a:solidFill>
                  <a:srgbClr val="74B842"/>
                </a:solidFill>
              </a:rPr>
              <a:t>ystematic bins</a:t>
            </a:r>
          </a:p>
        </p:txBody>
      </p:sp>
      <p:cxnSp>
        <p:nvCxnSpPr>
          <p:cNvPr id="16" name="Straight Arrow Connector 15">
            <a:extLst>
              <a:ext uri="{FF2B5EF4-FFF2-40B4-BE49-F238E27FC236}">
                <a16:creationId xmlns:a16="http://schemas.microsoft.com/office/drawing/2014/main" id="{49B9AFE1-652F-276B-F6B8-9A58EC7D83E9}"/>
              </a:ext>
            </a:extLst>
          </p:cNvPr>
          <p:cNvCxnSpPr/>
          <p:nvPr/>
        </p:nvCxnSpPr>
        <p:spPr>
          <a:xfrm>
            <a:off x="4323425" y="603682"/>
            <a:ext cx="1677034"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C6A1838-3633-CA27-9BE8-B4C96E747FFE}"/>
              </a:ext>
            </a:extLst>
          </p:cNvPr>
          <p:cNvCxnSpPr>
            <a:stCxn id="14" idx="1"/>
          </p:cNvCxnSpPr>
          <p:nvPr/>
        </p:nvCxnSpPr>
        <p:spPr>
          <a:xfrm flipH="1" flipV="1">
            <a:off x="1951745" y="609015"/>
            <a:ext cx="1217803" cy="1"/>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F3807B6D-A11A-FC59-939D-F74343A313D8}"/>
              </a:ext>
            </a:extLst>
          </p:cNvPr>
          <p:cNvSpPr/>
          <p:nvPr/>
        </p:nvSpPr>
        <p:spPr>
          <a:xfrm>
            <a:off x="1846555" y="1767327"/>
            <a:ext cx="363985" cy="345557"/>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3CFD1D32-01BA-430D-0D69-0F149395E1A0}"/>
              </a:ext>
            </a:extLst>
          </p:cNvPr>
          <p:cNvSpPr/>
          <p:nvPr/>
        </p:nvSpPr>
        <p:spPr>
          <a:xfrm>
            <a:off x="7871801" y="1767326"/>
            <a:ext cx="363985" cy="345557"/>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TextBox 21">
            <a:extLst>
              <a:ext uri="{FF2B5EF4-FFF2-40B4-BE49-F238E27FC236}">
                <a16:creationId xmlns:a16="http://schemas.microsoft.com/office/drawing/2014/main" id="{4165BCCE-2B5E-BAB5-4F56-A515ACF91FF9}"/>
              </a:ext>
            </a:extLst>
          </p:cNvPr>
          <p:cNvSpPr txBox="1"/>
          <p:nvPr/>
        </p:nvSpPr>
        <p:spPr>
          <a:xfrm>
            <a:off x="3515571" y="1889682"/>
            <a:ext cx="1059329" cy="276999"/>
          </a:xfrm>
          <a:prstGeom prst="rect">
            <a:avLst/>
          </a:prstGeom>
          <a:noFill/>
        </p:spPr>
        <p:txBody>
          <a:bodyPr wrap="none" rtlCol="0">
            <a:spAutoFit/>
          </a:bodyPr>
          <a:lstStyle/>
          <a:p>
            <a:r>
              <a:rPr lang="en-GB" sz="1200" dirty="0">
                <a:solidFill>
                  <a:srgbClr val="74B842"/>
                </a:solidFill>
              </a:rPr>
              <a:t>underflow</a:t>
            </a:r>
            <a:r>
              <a:rPr lang="en-DE" sz="1200" dirty="0">
                <a:solidFill>
                  <a:srgbClr val="74B842"/>
                </a:solidFill>
              </a:rPr>
              <a:t> bin</a:t>
            </a:r>
          </a:p>
        </p:txBody>
      </p:sp>
      <p:cxnSp>
        <p:nvCxnSpPr>
          <p:cNvPr id="23" name="Straight Arrow Connector 22">
            <a:extLst>
              <a:ext uri="{FF2B5EF4-FFF2-40B4-BE49-F238E27FC236}">
                <a16:creationId xmlns:a16="http://schemas.microsoft.com/office/drawing/2014/main" id="{07120182-9640-4BCA-31CC-23271796F1C0}"/>
              </a:ext>
            </a:extLst>
          </p:cNvPr>
          <p:cNvCxnSpPr>
            <a:cxnSpLocks/>
          </p:cNvCxnSpPr>
          <p:nvPr/>
        </p:nvCxnSpPr>
        <p:spPr>
          <a:xfrm flipV="1">
            <a:off x="4669448" y="2006883"/>
            <a:ext cx="3190812" cy="15965"/>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C2955A-C615-7401-7ABF-4BAEE17307D6}"/>
              </a:ext>
            </a:extLst>
          </p:cNvPr>
          <p:cNvCxnSpPr>
            <a:stCxn id="22" idx="1"/>
          </p:cNvCxnSpPr>
          <p:nvPr/>
        </p:nvCxnSpPr>
        <p:spPr>
          <a:xfrm flipH="1" flipV="1">
            <a:off x="2297768" y="2028181"/>
            <a:ext cx="1217803" cy="1"/>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E3AB8EB5-9D72-7197-A264-AD6515BB34C7}"/>
              </a:ext>
            </a:extLst>
          </p:cNvPr>
          <p:cNvSpPr/>
          <p:nvPr/>
        </p:nvSpPr>
        <p:spPr>
          <a:xfrm>
            <a:off x="5592932" y="5495278"/>
            <a:ext cx="407527" cy="408372"/>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ounded Rectangle 26">
            <a:extLst>
              <a:ext uri="{FF2B5EF4-FFF2-40B4-BE49-F238E27FC236}">
                <a16:creationId xmlns:a16="http://schemas.microsoft.com/office/drawing/2014/main" id="{37A7A059-EC67-A80E-72E6-13BE7A511492}"/>
              </a:ext>
            </a:extLst>
          </p:cNvPr>
          <p:cNvSpPr/>
          <p:nvPr/>
        </p:nvSpPr>
        <p:spPr>
          <a:xfrm>
            <a:off x="11628190" y="5495278"/>
            <a:ext cx="407527" cy="408372"/>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TextBox 27">
            <a:extLst>
              <a:ext uri="{FF2B5EF4-FFF2-40B4-BE49-F238E27FC236}">
                <a16:creationId xmlns:a16="http://schemas.microsoft.com/office/drawing/2014/main" id="{A02532DA-5322-95CE-119F-EFF1C73955E4}"/>
              </a:ext>
            </a:extLst>
          </p:cNvPr>
          <p:cNvSpPr txBox="1"/>
          <p:nvPr/>
        </p:nvSpPr>
        <p:spPr>
          <a:xfrm>
            <a:off x="7551271" y="6043306"/>
            <a:ext cx="967381" cy="276999"/>
          </a:xfrm>
          <a:prstGeom prst="rect">
            <a:avLst/>
          </a:prstGeom>
          <a:noFill/>
        </p:spPr>
        <p:txBody>
          <a:bodyPr wrap="none" rtlCol="0">
            <a:spAutoFit/>
          </a:bodyPr>
          <a:lstStyle/>
          <a:p>
            <a:r>
              <a:rPr lang="en-GB" sz="1200" dirty="0">
                <a:solidFill>
                  <a:srgbClr val="74B842"/>
                </a:solidFill>
              </a:rPr>
              <a:t>overflow</a:t>
            </a:r>
            <a:r>
              <a:rPr lang="en-DE" sz="1200" dirty="0">
                <a:solidFill>
                  <a:srgbClr val="74B842"/>
                </a:solidFill>
              </a:rPr>
              <a:t> bin</a:t>
            </a:r>
          </a:p>
        </p:txBody>
      </p:sp>
      <p:cxnSp>
        <p:nvCxnSpPr>
          <p:cNvPr id="29" name="Straight Arrow Connector 28">
            <a:extLst>
              <a:ext uri="{FF2B5EF4-FFF2-40B4-BE49-F238E27FC236}">
                <a16:creationId xmlns:a16="http://schemas.microsoft.com/office/drawing/2014/main" id="{701867E7-7701-CEE9-AF25-5F6889FBE547}"/>
              </a:ext>
            </a:extLst>
          </p:cNvPr>
          <p:cNvCxnSpPr>
            <a:cxnSpLocks/>
          </p:cNvCxnSpPr>
          <p:nvPr/>
        </p:nvCxnSpPr>
        <p:spPr>
          <a:xfrm flipV="1">
            <a:off x="8705148" y="5947473"/>
            <a:ext cx="2986743" cy="228999"/>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0961BA2-E193-4081-D17A-D47E51BDD240}"/>
              </a:ext>
            </a:extLst>
          </p:cNvPr>
          <p:cNvCxnSpPr>
            <a:cxnSpLocks/>
            <a:stCxn id="28" idx="1"/>
          </p:cNvCxnSpPr>
          <p:nvPr/>
        </p:nvCxnSpPr>
        <p:spPr>
          <a:xfrm flipH="1" flipV="1">
            <a:off x="6000459" y="5947473"/>
            <a:ext cx="1550812" cy="234333"/>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EEF2904B-FE6A-1837-4B84-849746F2326A}"/>
              </a:ext>
            </a:extLst>
          </p:cNvPr>
          <p:cNvSpPr/>
          <p:nvPr/>
        </p:nvSpPr>
        <p:spPr>
          <a:xfrm rot="18953784">
            <a:off x="9570116" y="1834223"/>
            <a:ext cx="355098" cy="4274986"/>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2"/>
              </a:solidFill>
            </a:endParaRPr>
          </a:p>
        </p:txBody>
      </p:sp>
      <p:sp>
        <p:nvSpPr>
          <p:cNvPr id="37" name="Rounded Rectangle 36">
            <a:extLst>
              <a:ext uri="{FF2B5EF4-FFF2-40B4-BE49-F238E27FC236}">
                <a16:creationId xmlns:a16="http://schemas.microsoft.com/office/drawing/2014/main" id="{563CED9C-242D-7F4B-F38B-6A689517BAFC}"/>
              </a:ext>
            </a:extLst>
          </p:cNvPr>
          <p:cNvSpPr/>
          <p:nvPr/>
        </p:nvSpPr>
        <p:spPr>
          <a:xfrm rot="18953784">
            <a:off x="3565200" y="1876619"/>
            <a:ext cx="355098" cy="4274986"/>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2"/>
              </a:solidFill>
            </a:endParaRPr>
          </a:p>
        </p:txBody>
      </p:sp>
      <p:sp>
        <p:nvSpPr>
          <p:cNvPr id="38" name="TextBox 37">
            <a:extLst>
              <a:ext uri="{FF2B5EF4-FFF2-40B4-BE49-F238E27FC236}">
                <a16:creationId xmlns:a16="http://schemas.microsoft.com/office/drawing/2014/main" id="{7434519D-87C0-5765-FB37-56808FEA6EA8}"/>
              </a:ext>
            </a:extLst>
          </p:cNvPr>
          <p:cNvSpPr txBox="1"/>
          <p:nvPr/>
        </p:nvSpPr>
        <p:spPr>
          <a:xfrm>
            <a:off x="2579806" y="6176472"/>
            <a:ext cx="4245265" cy="646331"/>
          </a:xfrm>
          <a:prstGeom prst="rect">
            <a:avLst/>
          </a:prstGeom>
          <a:noFill/>
        </p:spPr>
        <p:txBody>
          <a:bodyPr wrap="none" rtlCol="0">
            <a:spAutoFit/>
          </a:bodyPr>
          <a:lstStyle/>
          <a:p>
            <a:pPr marL="285750" indent="-285750">
              <a:buFont typeface="Wingdings" pitchFamily="2" charset="2"/>
              <a:buChar char="Ø"/>
            </a:pPr>
            <a:r>
              <a:rPr lang="en-DE" dirty="0"/>
              <a:t>Regularization minimizes the correlation</a:t>
            </a:r>
          </a:p>
          <a:p>
            <a:pPr marL="285750" indent="-285750">
              <a:buFont typeface="Wingdings" pitchFamily="2" charset="2"/>
              <a:buChar char="Ø"/>
            </a:pPr>
            <a:r>
              <a:rPr lang="en-DE" dirty="0"/>
              <a:t>Find tau with the minimum correlation</a:t>
            </a:r>
          </a:p>
        </p:txBody>
      </p:sp>
    </p:spTree>
    <p:extLst>
      <p:ext uri="{BB962C8B-B14F-4D97-AF65-F5344CB8AC3E}">
        <p14:creationId xmlns:p14="http://schemas.microsoft.com/office/powerpoint/2010/main" val="2326084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DEA7A-6BDE-4B12-DBC2-69D80D08EB19}"/>
              </a:ext>
            </a:extLst>
          </p:cNvPr>
          <p:cNvSpPr>
            <a:spLocks noGrp="1"/>
          </p:cNvSpPr>
          <p:nvPr>
            <p:ph type="title"/>
          </p:nvPr>
        </p:nvSpPr>
        <p:spPr/>
        <p:txBody>
          <a:bodyPr/>
          <a:lstStyle/>
          <a:p>
            <a:r>
              <a:rPr lang="en-DE" dirty="0"/>
              <a:t>Conclusion</a:t>
            </a:r>
          </a:p>
        </p:txBody>
      </p:sp>
      <p:sp>
        <p:nvSpPr>
          <p:cNvPr id="3" name="Content Placeholder 2">
            <a:extLst>
              <a:ext uri="{FF2B5EF4-FFF2-40B4-BE49-F238E27FC236}">
                <a16:creationId xmlns:a16="http://schemas.microsoft.com/office/drawing/2014/main" id="{259D51C0-E774-B280-FA05-EC5DE712F923}"/>
              </a:ext>
            </a:extLst>
          </p:cNvPr>
          <p:cNvSpPr>
            <a:spLocks noGrp="1"/>
          </p:cNvSpPr>
          <p:nvPr>
            <p:ph idx="1"/>
          </p:nvPr>
        </p:nvSpPr>
        <p:spPr>
          <a:xfrm>
            <a:off x="538480" y="1118326"/>
            <a:ext cx="11508010" cy="5069523"/>
          </a:xfrm>
        </p:spPr>
        <p:txBody>
          <a:bodyPr/>
          <a:lstStyle/>
          <a:p>
            <a:r>
              <a:rPr lang="en-DE" dirty="0"/>
              <a:t>Unfold muon event rate  ✅ </a:t>
            </a:r>
          </a:p>
          <a:p>
            <a:r>
              <a:rPr lang="en-DE" dirty="0"/>
              <a:t>Unfold muon flux at surface  ✅</a:t>
            </a:r>
          </a:p>
          <a:p>
            <a:r>
              <a:rPr lang="en-DE" dirty="0"/>
              <a:t>Parameterize ice systematics ✅</a:t>
            </a:r>
          </a:p>
          <a:p>
            <a:pPr lvl="1"/>
            <a:r>
              <a:rPr lang="en-DE" dirty="0"/>
              <a:t>Small impact from Scattering, Hole Ice p0 , and Hole Ice p1</a:t>
            </a:r>
          </a:p>
          <a:p>
            <a:pPr lvl="1"/>
            <a:r>
              <a:rPr lang="en-DE" dirty="0"/>
              <a:t>Linear parameterization of Absorption and DOMEfficiency </a:t>
            </a:r>
          </a:p>
          <a:p>
            <a:r>
              <a:rPr lang="en-DE" dirty="0"/>
              <a:t>Unfold muon flux with systematics ✅</a:t>
            </a:r>
          </a:p>
          <a:p>
            <a:endParaRPr lang="en-DE" dirty="0"/>
          </a:p>
          <a:p>
            <a:endParaRPr lang="en-DE" dirty="0"/>
          </a:p>
          <a:p>
            <a:pPr marL="0" indent="0">
              <a:buNone/>
            </a:pPr>
            <a:r>
              <a:rPr lang="en-DE" dirty="0">
                <a:solidFill>
                  <a:srgbClr val="74B842"/>
                </a:solidFill>
              </a:rPr>
              <a:t>Next steps</a:t>
            </a:r>
          </a:p>
          <a:p>
            <a:r>
              <a:rPr lang="de-DE" dirty="0"/>
              <a:t>Test </a:t>
            </a:r>
            <a:r>
              <a:rPr lang="de-DE" dirty="0" err="1"/>
              <a:t>impact</a:t>
            </a:r>
            <a:r>
              <a:rPr lang="de-DE" dirty="0"/>
              <a:t> </a:t>
            </a:r>
            <a:r>
              <a:rPr lang="de-DE" dirty="0" err="1"/>
              <a:t>of</a:t>
            </a:r>
            <a:r>
              <a:rPr lang="de-DE" dirty="0"/>
              <a:t> different </a:t>
            </a:r>
            <a:r>
              <a:rPr lang="de-DE" dirty="0" err="1"/>
              <a:t>primary</a:t>
            </a:r>
            <a:r>
              <a:rPr lang="de-DE" dirty="0"/>
              <a:t> </a:t>
            </a:r>
            <a:r>
              <a:rPr lang="de-DE" dirty="0" err="1"/>
              <a:t>models</a:t>
            </a:r>
            <a:r>
              <a:rPr lang="de-DE" dirty="0"/>
              <a:t> (</a:t>
            </a:r>
            <a:r>
              <a:rPr lang="de-DE" dirty="0" err="1"/>
              <a:t>spectral</a:t>
            </a:r>
            <a:r>
              <a:rPr lang="de-DE" dirty="0"/>
              <a:t> </a:t>
            </a:r>
            <a:r>
              <a:rPr lang="de-DE" dirty="0" err="1"/>
              <a:t>index</a:t>
            </a:r>
            <a:r>
              <a:rPr lang="de-DE" dirty="0"/>
              <a:t>)</a:t>
            </a:r>
            <a:endParaRPr lang="en-DE" dirty="0"/>
          </a:p>
          <a:p>
            <a:r>
              <a:rPr lang="en-DE" dirty="0"/>
              <a:t>Choose optimal regularization</a:t>
            </a:r>
          </a:p>
          <a:p>
            <a:pPr lvl="1"/>
            <a:endParaRPr lang="en-DE" dirty="0"/>
          </a:p>
        </p:txBody>
      </p:sp>
      <p:sp>
        <p:nvSpPr>
          <p:cNvPr id="4" name="Date Placeholder 3">
            <a:extLst>
              <a:ext uri="{FF2B5EF4-FFF2-40B4-BE49-F238E27FC236}">
                <a16:creationId xmlns:a16="http://schemas.microsoft.com/office/drawing/2014/main" id="{42210B41-BB87-95C4-2D14-83CE8B96A6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02254D2-58EF-9559-C2AE-0C90F1F0371D}"/>
              </a:ext>
            </a:extLst>
          </p:cNvPr>
          <p:cNvSpPr>
            <a:spLocks noGrp="1"/>
          </p:cNvSpPr>
          <p:nvPr>
            <p:ph type="sldNum" sz="quarter" idx="12"/>
          </p:nvPr>
        </p:nvSpPr>
        <p:spPr/>
        <p:txBody>
          <a:bodyPr/>
          <a:lstStyle/>
          <a:p>
            <a:fld id="{CD8304E6-5469-594D-85BC-E468E92D2243}" type="slidenum">
              <a:rPr lang="en-US" smtClean="0"/>
              <a:t>25</a:t>
            </a:fld>
            <a:endParaRPr lang="en-US"/>
          </a:p>
        </p:txBody>
      </p:sp>
      <p:pic>
        <p:nvPicPr>
          <p:cNvPr id="6" name="Picture 2" descr="Logo Cosmic Interacting Matters">
            <a:extLst>
              <a:ext uri="{FF2B5EF4-FFF2-40B4-BE49-F238E27FC236}">
                <a16:creationId xmlns:a16="http://schemas.microsoft.com/office/drawing/2014/main" id="{E45AB3EF-A98B-68F7-CCA9-188AFFE30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951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7D4EC0-07E2-D0FB-FC11-62CA45040A4A}"/>
              </a:ext>
            </a:extLst>
          </p:cNvPr>
          <p:cNvSpPr>
            <a:spLocks noGrp="1"/>
          </p:cNvSpPr>
          <p:nvPr>
            <p:ph type="ctrTitle"/>
          </p:nvPr>
        </p:nvSpPr>
        <p:spPr/>
        <p:txBody>
          <a:bodyPr/>
          <a:lstStyle/>
          <a:p>
            <a:r>
              <a:rPr lang="en-DE" dirty="0"/>
              <a:t>Backup</a:t>
            </a:r>
          </a:p>
        </p:txBody>
      </p:sp>
      <p:sp>
        <p:nvSpPr>
          <p:cNvPr id="7" name="Subtitle 6">
            <a:extLst>
              <a:ext uri="{FF2B5EF4-FFF2-40B4-BE49-F238E27FC236}">
                <a16:creationId xmlns:a16="http://schemas.microsoft.com/office/drawing/2014/main" id="{36350549-D4E1-C608-9BF4-2122C1BCEFB3}"/>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DF70574C-4388-EC24-5072-6DE6A9B73BA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52C726B-C550-96E2-79E4-9DF7FA897C71}"/>
              </a:ext>
            </a:extLst>
          </p:cNvPr>
          <p:cNvSpPr>
            <a:spLocks noGrp="1"/>
          </p:cNvSpPr>
          <p:nvPr>
            <p:ph type="sldNum" sz="quarter" idx="12"/>
          </p:nvPr>
        </p:nvSpPr>
        <p:spPr/>
        <p:txBody>
          <a:bodyPr/>
          <a:lstStyle/>
          <a:p>
            <a:fld id="{CD8304E6-5469-594D-85BC-E468E92D2243}" type="slidenum">
              <a:rPr lang="en-US" smtClean="0"/>
              <a:t>26</a:t>
            </a:fld>
            <a:endParaRPr lang="en-US"/>
          </a:p>
        </p:txBody>
      </p:sp>
    </p:spTree>
    <p:extLst>
      <p:ext uri="{BB962C8B-B14F-4D97-AF65-F5344CB8AC3E}">
        <p14:creationId xmlns:p14="http://schemas.microsoft.com/office/powerpoint/2010/main" val="3607712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BD30F-269B-24CD-02C1-156F42B1DF3C}"/>
              </a:ext>
            </a:extLst>
          </p:cNvPr>
          <p:cNvPicPr>
            <a:picLocks noChangeAspect="1"/>
          </p:cNvPicPr>
          <p:nvPr/>
        </p:nvPicPr>
        <p:blipFill>
          <a:blip r:embed="rId2"/>
          <a:stretch>
            <a:fillRect/>
          </a:stretch>
        </p:blipFill>
        <p:spPr>
          <a:xfrm>
            <a:off x="-1" y="2486030"/>
            <a:ext cx="5917475" cy="4371970"/>
          </a:xfrm>
          <a:prstGeom prst="rect">
            <a:avLst/>
          </a:prstGeom>
        </p:spPr>
      </p:pic>
      <p:pic>
        <p:nvPicPr>
          <p:cNvPr id="5" name="Picture 4">
            <a:extLst>
              <a:ext uri="{FF2B5EF4-FFF2-40B4-BE49-F238E27FC236}">
                <a16:creationId xmlns:a16="http://schemas.microsoft.com/office/drawing/2014/main" id="{621CB3A1-FBE2-8DDA-C9C8-DADB027A3840}"/>
              </a:ext>
            </a:extLst>
          </p:cNvPr>
          <p:cNvPicPr>
            <a:picLocks noChangeAspect="1"/>
          </p:cNvPicPr>
          <p:nvPr/>
        </p:nvPicPr>
        <p:blipFill>
          <a:blip r:embed="rId3"/>
          <a:stretch>
            <a:fillRect/>
          </a:stretch>
        </p:blipFill>
        <p:spPr>
          <a:xfrm>
            <a:off x="6274525" y="2486030"/>
            <a:ext cx="5917475" cy="4371970"/>
          </a:xfrm>
          <a:prstGeom prst="rect">
            <a:avLst/>
          </a:prstGeom>
        </p:spPr>
      </p:pic>
      <p:sp>
        <p:nvSpPr>
          <p:cNvPr id="6" name="Title 5">
            <a:extLst>
              <a:ext uri="{FF2B5EF4-FFF2-40B4-BE49-F238E27FC236}">
                <a16:creationId xmlns:a16="http://schemas.microsoft.com/office/drawing/2014/main" id="{F7DC1ED2-E3C9-D750-05EA-2DEF8780ECB8}"/>
              </a:ext>
            </a:extLst>
          </p:cNvPr>
          <p:cNvSpPr>
            <a:spLocks noGrp="1"/>
          </p:cNvSpPr>
          <p:nvPr>
            <p:ph type="title"/>
          </p:nvPr>
        </p:nvSpPr>
        <p:spPr/>
        <p:txBody>
          <a:bodyPr/>
          <a:lstStyle/>
          <a:p>
            <a:r>
              <a:rPr lang="en-DE" dirty="0"/>
              <a:t>Relation between primary energy and muon energy at surface and entry</a:t>
            </a:r>
          </a:p>
        </p:txBody>
      </p:sp>
    </p:spTree>
    <p:extLst>
      <p:ext uri="{BB962C8B-B14F-4D97-AF65-F5344CB8AC3E}">
        <p14:creationId xmlns:p14="http://schemas.microsoft.com/office/powerpoint/2010/main" val="1512717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1AF7-73C5-0F9E-7790-64B59126D117}"/>
              </a:ext>
            </a:extLst>
          </p:cNvPr>
          <p:cNvSpPr>
            <a:spLocks noGrp="1"/>
          </p:cNvSpPr>
          <p:nvPr>
            <p:ph type="title"/>
          </p:nvPr>
        </p:nvSpPr>
        <p:spPr/>
        <p:txBody>
          <a:bodyPr/>
          <a:lstStyle/>
          <a:p>
            <a:r>
              <a:rPr lang="en-DE" dirty="0"/>
              <a:t>Proxy vs. target </a:t>
            </a:r>
          </a:p>
        </p:txBody>
      </p:sp>
      <p:sp>
        <p:nvSpPr>
          <p:cNvPr id="4" name="Date Placeholder 3">
            <a:extLst>
              <a:ext uri="{FF2B5EF4-FFF2-40B4-BE49-F238E27FC236}">
                <a16:creationId xmlns:a16="http://schemas.microsoft.com/office/drawing/2014/main" id="{D83DDF54-4AC9-F576-00EF-BED6B3C5E48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74772C7-8144-626D-563A-0670337B4578}"/>
              </a:ext>
            </a:extLst>
          </p:cNvPr>
          <p:cNvSpPr>
            <a:spLocks noGrp="1"/>
          </p:cNvSpPr>
          <p:nvPr>
            <p:ph type="sldNum" sz="quarter" idx="12"/>
          </p:nvPr>
        </p:nvSpPr>
        <p:spPr/>
        <p:txBody>
          <a:bodyPr/>
          <a:lstStyle/>
          <a:p>
            <a:fld id="{CD8304E6-5469-594D-85BC-E468E92D2243}" type="slidenum">
              <a:rPr lang="en-US" smtClean="0"/>
              <a:t>28</a:t>
            </a:fld>
            <a:endParaRPr lang="en-US"/>
          </a:p>
        </p:txBody>
      </p:sp>
      <p:pic>
        <p:nvPicPr>
          <p:cNvPr id="6" name="Picture 5">
            <a:extLst>
              <a:ext uri="{FF2B5EF4-FFF2-40B4-BE49-F238E27FC236}">
                <a16:creationId xmlns:a16="http://schemas.microsoft.com/office/drawing/2014/main" id="{C04C748B-BA5D-E73B-9C03-7FD59C76E6D5}"/>
              </a:ext>
            </a:extLst>
          </p:cNvPr>
          <p:cNvPicPr>
            <a:picLocks noChangeAspect="1"/>
          </p:cNvPicPr>
          <p:nvPr/>
        </p:nvPicPr>
        <p:blipFill>
          <a:blip r:embed="rId2"/>
          <a:stretch>
            <a:fillRect/>
          </a:stretch>
        </p:blipFill>
        <p:spPr>
          <a:xfrm>
            <a:off x="6750116" y="1380539"/>
            <a:ext cx="5194300" cy="4064000"/>
          </a:xfrm>
          <a:prstGeom prst="rect">
            <a:avLst/>
          </a:prstGeom>
        </p:spPr>
      </p:pic>
      <p:pic>
        <p:nvPicPr>
          <p:cNvPr id="7" name="Picture 6">
            <a:extLst>
              <a:ext uri="{FF2B5EF4-FFF2-40B4-BE49-F238E27FC236}">
                <a16:creationId xmlns:a16="http://schemas.microsoft.com/office/drawing/2014/main" id="{3E49C9C5-E010-34EC-61CF-4EF618C92624}"/>
              </a:ext>
            </a:extLst>
          </p:cNvPr>
          <p:cNvPicPr>
            <a:picLocks noChangeAspect="1"/>
          </p:cNvPicPr>
          <p:nvPr/>
        </p:nvPicPr>
        <p:blipFill>
          <a:blip r:embed="rId3"/>
          <a:stretch>
            <a:fillRect/>
          </a:stretch>
        </p:blipFill>
        <p:spPr>
          <a:xfrm>
            <a:off x="628650" y="1380539"/>
            <a:ext cx="5194300" cy="4064000"/>
          </a:xfrm>
          <a:prstGeom prst="rect">
            <a:avLst/>
          </a:prstGeom>
        </p:spPr>
      </p:pic>
      <p:sp>
        <p:nvSpPr>
          <p:cNvPr id="8" name="TextBox 7">
            <a:extLst>
              <a:ext uri="{FF2B5EF4-FFF2-40B4-BE49-F238E27FC236}">
                <a16:creationId xmlns:a16="http://schemas.microsoft.com/office/drawing/2014/main" id="{28449F15-4866-C5D9-1777-D33C6BEF80CB}"/>
              </a:ext>
            </a:extLst>
          </p:cNvPr>
          <p:cNvSpPr txBox="1"/>
          <p:nvPr/>
        </p:nvSpPr>
        <p:spPr>
          <a:xfrm>
            <a:off x="2844734" y="1063793"/>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8A4EB6D3-3E98-CB06-1380-255F1423097D}"/>
              </a:ext>
            </a:extLst>
          </p:cNvPr>
          <p:cNvSpPr txBox="1"/>
          <p:nvPr/>
        </p:nvSpPr>
        <p:spPr>
          <a:xfrm>
            <a:off x="9017256" y="1063793"/>
            <a:ext cx="964944" cy="369332"/>
          </a:xfrm>
          <a:prstGeom prst="rect">
            <a:avLst/>
          </a:prstGeom>
          <a:noFill/>
        </p:spPr>
        <p:txBody>
          <a:bodyPr wrap="none" rtlCol="0">
            <a:spAutoFit/>
          </a:bodyPr>
          <a:lstStyle/>
          <a:p>
            <a:r>
              <a:rPr lang="en-DE" dirty="0"/>
              <a:t>10 years</a:t>
            </a:r>
          </a:p>
        </p:txBody>
      </p:sp>
    </p:spTree>
    <p:extLst>
      <p:ext uri="{BB962C8B-B14F-4D97-AF65-F5344CB8AC3E}">
        <p14:creationId xmlns:p14="http://schemas.microsoft.com/office/powerpoint/2010/main" val="429455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7D7C-C343-0BD6-B3BA-B00F1661F9A6}"/>
              </a:ext>
            </a:extLst>
          </p:cNvPr>
          <p:cNvSpPr>
            <a:spLocks noGrp="1"/>
          </p:cNvSpPr>
          <p:nvPr>
            <p:ph type="title"/>
          </p:nvPr>
        </p:nvSpPr>
        <p:spPr/>
        <p:txBody>
          <a:bodyPr/>
          <a:lstStyle/>
          <a:p>
            <a:r>
              <a:rPr lang="en-DE" dirty="0"/>
              <a:t>Unfolding event rate </a:t>
            </a:r>
          </a:p>
        </p:txBody>
      </p:sp>
      <p:sp>
        <p:nvSpPr>
          <p:cNvPr id="4" name="Date Placeholder 3">
            <a:extLst>
              <a:ext uri="{FF2B5EF4-FFF2-40B4-BE49-F238E27FC236}">
                <a16:creationId xmlns:a16="http://schemas.microsoft.com/office/drawing/2014/main" id="{74EFCEAC-BE6C-E75A-3B6A-FCD3F7D3C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C834E5-34A2-D657-1849-F8E867F8A08F}"/>
              </a:ext>
            </a:extLst>
          </p:cNvPr>
          <p:cNvSpPr>
            <a:spLocks noGrp="1"/>
          </p:cNvSpPr>
          <p:nvPr>
            <p:ph type="sldNum" sz="quarter" idx="12"/>
          </p:nvPr>
        </p:nvSpPr>
        <p:spPr/>
        <p:txBody>
          <a:bodyPr/>
          <a:lstStyle/>
          <a:p>
            <a:fld id="{CD8304E6-5469-594D-85BC-E468E92D2243}" type="slidenum">
              <a:rPr lang="en-US" smtClean="0"/>
              <a:t>29</a:t>
            </a:fld>
            <a:endParaRPr lang="en-US"/>
          </a:p>
        </p:txBody>
      </p:sp>
      <p:sp>
        <p:nvSpPr>
          <p:cNvPr id="8" name="TextBox 7">
            <a:extLst>
              <a:ext uri="{FF2B5EF4-FFF2-40B4-BE49-F238E27FC236}">
                <a16:creationId xmlns:a16="http://schemas.microsoft.com/office/drawing/2014/main" id="{7DD7C324-6AF3-FB91-AA62-E4DE54377201}"/>
              </a:ext>
            </a:extLst>
          </p:cNvPr>
          <p:cNvSpPr txBox="1"/>
          <p:nvPr/>
        </p:nvSpPr>
        <p:spPr>
          <a:xfrm>
            <a:off x="2844734" y="924224"/>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E3E64DC9-DFE2-1878-5245-8C2449A2B9FF}"/>
              </a:ext>
            </a:extLst>
          </p:cNvPr>
          <p:cNvSpPr txBox="1"/>
          <p:nvPr/>
        </p:nvSpPr>
        <p:spPr>
          <a:xfrm>
            <a:off x="9017256" y="924224"/>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0C00C3EA-4937-ACBD-9F81-76933B2AD268}"/>
              </a:ext>
            </a:extLst>
          </p:cNvPr>
          <p:cNvPicPr>
            <a:picLocks noChangeAspect="1"/>
          </p:cNvPicPr>
          <p:nvPr/>
        </p:nvPicPr>
        <p:blipFill>
          <a:blip r:embed="rId2"/>
          <a:stretch>
            <a:fillRect/>
          </a:stretch>
        </p:blipFill>
        <p:spPr>
          <a:xfrm>
            <a:off x="6421828" y="1282700"/>
            <a:ext cx="5770172" cy="4292600"/>
          </a:xfrm>
          <a:prstGeom prst="rect">
            <a:avLst/>
          </a:prstGeom>
        </p:spPr>
      </p:pic>
      <p:pic>
        <p:nvPicPr>
          <p:cNvPr id="10" name="Picture 9">
            <a:extLst>
              <a:ext uri="{FF2B5EF4-FFF2-40B4-BE49-F238E27FC236}">
                <a16:creationId xmlns:a16="http://schemas.microsoft.com/office/drawing/2014/main" id="{8BCF19F1-C33E-0D3E-4FFE-F40B638CE05A}"/>
              </a:ext>
            </a:extLst>
          </p:cNvPr>
          <p:cNvPicPr>
            <a:picLocks noChangeAspect="1"/>
          </p:cNvPicPr>
          <p:nvPr/>
        </p:nvPicPr>
        <p:blipFill>
          <a:blip r:embed="rId3"/>
          <a:stretch>
            <a:fillRect/>
          </a:stretch>
        </p:blipFill>
        <p:spPr>
          <a:xfrm>
            <a:off x="175035" y="1293556"/>
            <a:ext cx="5770172" cy="4314863"/>
          </a:xfrm>
          <a:prstGeom prst="rect">
            <a:avLst/>
          </a:prstGeom>
        </p:spPr>
      </p:pic>
    </p:spTree>
    <p:extLst>
      <p:ext uri="{BB962C8B-B14F-4D97-AF65-F5344CB8AC3E}">
        <p14:creationId xmlns:p14="http://schemas.microsoft.com/office/powerpoint/2010/main" val="3024183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8F91326-C709-4A2F-97FC-9139F11E96F6}"/>
              </a:ext>
            </a:extLst>
          </p:cNvPr>
          <p:cNvSpPr/>
          <p:nvPr/>
        </p:nvSpPr>
        <p:spPr>
          <a:xfrm>
            <a:off x="7701280" y="457200"/>
            <a:ext cx="2987040" cy="626427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sz="1800" b="1" dirty="0">
                <a:solidFill>
                  <a:schemeClr val="tx2"/>
                </a:solidFill>
              </a:rPr>
              <a:t>Analysis</a:t>
            </a:r>
          </a:p>
        </p:txBody>
      </p:sp>
      <p:sp>
        <p:nvSpPr>
          <p:cNvPr id="2" name="Title 1">
            <a:extLst>
              <a:ext uri="{FF2B5EF4-FFF2-40B4-BE49-F238E27FC236}">
                <a16:creationId xmlns:a16="http://schemas.microsoft.com/office/drawing/2014/main" id="{C77EA389-A74E-E2CD-8F1D-2E1BD7A893D2}"/>
              </a:ext>
            </a:extLst>
          </p:cNvPr>
          <p:cNvSpPr>
            <a:spLocks noGrp="1"/>
          </p:cNvSpPr>
          <p:nvPr>
            <p:ph type="title"/>
          </p:nvPr>
        </p:nvSpPr>
        <p:spPr/>
        <p:txBody>
          <a:bodyPr/>
          <a:lstStyle/>
          <a:p>
            <a:r>
              <a:rPr lang="en-DE" dirty="0"/>
              <a:t>Overview</a:t>
            </a:r>
          </a:p>
        </p:txBody>
      </p:sp>
      <p:sp>
        <p:nvSpPr>
          <p:cNvPr id="4" name="Date Placeholder 3">
            <a:extLst>
              <a:ext uri="{FF2B5EF4-FFF2-40B4-BE49-F238E27FC236}">
                <a16:creationId xmlns:a16="http://schemas.microsoft.com/office/drawing/2014/main" id="{4A428022-E28B-ED56-301A-ED4911B30B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E4A146-5944-62F7-202B-23064972F6AC}"/>
              </a:ext>
            </a:extLst>
          </p:cNvPr>
          <p:cNvSpPr>
            <a:spLocks noGrp="1"/>
          </p:cNvSpPr>
          <p:nvPr>
            <p:ph type="sldNum" sz="quarter" idx="12"/>
          </p:nvPr>
        </p:nvSpPr>
        <p:spPr/>
        <p:txBody>
          <a:bodyPr/>
          <a:lstStyle/>
          <a:p>
            <a:fld id="{CD8304E6-5469-594D-85BC-E468E92D2243}" type="slidenum">
              <a:rPr lang="en-US" smtClean="0"/>
              <a:t>3</a:t>
            </a:fld>
            <a:endParaRPr lang="en-US"/>
          </a:p>
        </p:txBody>
      </p:sp>
      <p:sp>
        <p:nvSpPr>
          <p:cNvPr id="6" name="Rounded Rectangle 5">
            <a:extLst>
              <a:ext uri="{FF2B5EF4-FFF2-40B4-BE49-F238E27FC236}">
                <a16:creationId xmlns:a16="http://schemas.microsoft.com/office/drawing/2014/main" id="{63E82310-C223-EECD-CA48-81169C5042DF}"/>
              </a:ext>
            </a:extLst>
          </p:cNvPr>
          <p:cNvSpPr/>
          <p:nvPr/>
        </p:nvSpPr>
        <p:spPr>
          <a:xfrm>
            <a:off x="178982"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Simulation</a:t>
            </a:r>
          </a:p>
        </p:txBody>
      </p:sp>
      <p:sp>
        <p:nvSpPr>
          <p:cNvPr id="7" name="Rounded Rectangle 6">
            <a:extLst>
              <a:ext uri="{FF2B5EF4-FFF2-40B4-BE49-F238E27FC236}">
                <a16:creationId xmlns:a16="http://schemas.microsoft.com/office/drawing/2014/main" id="{9BA3C1B2-EDCC-E1D1-8E04-750480DAF233}"/>
              </a:ext>
            </a:extLst>
          </p:cNvPr>
          <p:cNvSpPr/>
          <p:nvPr/>
        </p:nvSpPr>
        <p:spPr>
          <a:xfrm>
            <a:off x="4957489"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Selection</a:t>
            </a:r>
          </a:p>
        </p:txBody>
      </p:sp>
      <p:sp>
        <p:nvSpPr>
          <p:cNvPr id="8" name="Rounded Rectangle 7">
            <a:extLst>
              <a:ext uri="{FF2B5EF4-FFF2-40B4-BE49-F238E27FC236}">
                <a16:creationId xmlns:a16="http://schemas.microsoft.com/office/drawing/2014/main" id="{9602EB3D-6B2B-22AC-97F6-FC90916CD625}"/>
              </a:ext>
            </a:extLst>
          </p:cNvPr>
          <p:cNvSpPr/>
          <p:nvPr/>
        </p:nvSpPr>
        <p:spPr>
          <a:xfrm>
            <a:off x="2565991"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Reconstruction</a:t>
            </a:r>
          </a:p>
        </p:txBody>
      </p:sp>
      <p:sp>
        <p:nvSpPr>
          <p:cNvPr id="9" name="Rounded Rectangle 8">
            <a:extLst>
              <a:ext uri="{FF2B5EF4-FFF2-40B4-BE49-F238E27FC236}">
                <a16:creationId xmlns:a16="http://schemas.microsoft.com/office/drawing/2014/main" id="{15C99DF1-0BC8-7FDF-4B4C-25FE1B29F95D}"/>
              </a:ext>
            </a:extLst>
          </p:cNvPr>
          <p:cNvSpPr/>
          <p:nvPr/>
        </p:nvSpPr>
        <p:spPr>
          <a:xfrm>
            <a:off x="8146980"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Forward fit</a:t>
            </a:r>
          </a:p>
        </p:txBody>
      </p:sp>
      <p:sp>
        <p:nvSpPr>
          <p:cNvPr id="10" name="Rounded Rectangle 9">
            <a:extLst>
              <a:ext uri="{FF2B5EF4-FFF2-40B4-BE49-F238E27FC236}">
                <a16:creationId xmlns:a16="http://schemas.microsoft.com/office/drawing/2014/main" id="{E4BD3770-5317-CF56-FDF8-BE23A4785625}"/>
              </a:ext>
            </a:extLst>
          </p:cNvPr>
          <p:cNvSpPr/>
          <p:nvPr/>
        </p:nvSpPr>
        <p:spPr>
          <a:xfrm>
            <a:off x="8146980" y="4347881"/>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Unfolding</a:t>
            </a:r>
          </a:p>
        </p:txBody>
      </p:sp>
      <p:sp>
        <p:nvSpPr>
          <p:cNvPr id="3" name="Rounded Rectangle 2">
            <a:extLst>
              <a:ext uri="{FF2B5EF4-FFF2-40B4-BE49-F238E27FC236}">
                <a16:creationId xmlns:a16="http://schemas.microsoft.com/office/drawing/2014/main" id="{2074E346-3E31-BB3B-3390-B397A20CF655}"/>
              </a:ext>
            </a:extLst>
          </p:cNvPr>
          <p:cNvSpPr/>
          <p:nvPr/>
        </p:nvSpPr>
        <p:spPr>
          <a:xfrm>
            <a:off x="4953000" y="2602374"/>
            <a:ext cx="2030818" cy="15294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3</a:t>
            </a:r>
          </a:p>
          <a:p>
            <a:pPr marL="285750" indent="-285750">
              <a:buFont typeface="Arial" panose="020B0604020202020204" pitchFamily="34" charset="0"/>
              <a:buChar char="•"/>
            </a:pPr>
            <a:r>
              <a:rPr lang="en-DE" sz="1400" dirty="0">
                <a:solidFill>
                  <a:schemeClr val="tx2"/>
                </a:solidFill>
              </a:rPr>
              <a:t>L2 muon filter</a:t>
            </a:r>
          </a:p>
          <a:p>
            <a:pPr marL="285750" indent="-285750">
              <a:buFont typeface="Arial" panose="020B0604020202020204" pitchFamily="34" charset="0"/>
              <a:buChar char="•"/>
            </a:pPr>
            <a:r>
              <a:rPr lang="en-DE" sz="1400" dirty="0">
                <a:solidFill>
                  <a:schemeClr val="tx2"/>
                </a:solidFill>
              </a:rPr>
              <a:t>500 TeV bundle energy cut at surface</a:t>
            </a:r>
          </a:p>
          <a:p>
            <a:pPr marL="285750" indent="-285750">
              <a:buFont typeface="Arial" panose="020B0604020202020204" pitchFamily="34" charset="0"/>
              <a:buChar char="•"/>
            </a:pPr>
            <a:r>
              <a:rPr lang="en-DE" sz="1400" dirty="0">
                <a:solidFill>
                  <a:schemeClr val="tx2"/>
                </a:solidFill>
              </a:rPr>
              <a:t>Add labels</a:t>
            </a:r>
          </a:p>
        </p:txBody>
      </p:sp>
      <p:sp>
        <p:nvSpPr>
          <p:cNvPr id="13" name="Rounded Rectangle 12">
            <a:extLst>
              <a:ext uri="{FF2B5EF4-FFF2-40B4-BE49-F238E27FC236}">
                <a16:creationId xmlns:a16="http://schemas.microsoft.com/office/drawing/2014/main" id="{A166FCEF-8244-FE98-836E-C4B81B460143}"/>
              </a:ext>
            </a:extLst>
          </p:cNvPr>
          <p:cNvSpPr/>
          <p:nvPr/>
        </p:nvSpPr>
        <p:spPr>
          <a:xfrm>
            <a:off x="4953000" y="4503906"/>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4</a:t>
            </a:r>
          </a:p>
          <a:p>
            <a:pPr marL="285750" indent="-285750">
              <a:buFont typeface="Arial" panose="020B0604020202020204" pitchFamily="34" charset="0"/>
              <a:buChar char="•"/>
            </a:pPr>
            <a:r>
              <a:rPr lang="en-DE" sz="1400" dirty="0">
                <a:solidFill>
                  <a:schemeClr val="tx2"/>
                </a:solidFill>
              </a:rPr>
              <a:t>Add DNN reconstructions</a:t>
            </a:r>
          </a:p>
        </p:txBody>
      </p:sp>
      <p:sp>
        <p:nvSpPr>
          <p:cNvPr id="15" name="Rounded Rectangle 14">
            <a:extLst>
              <a:ext uri="{FF2B5EF4-FFF2-40B4-BE49-F238E27FC236}">
                <a16:creationId xmlns:a16="http://schemas.microsoft.com/office/drawing/2014/main" id="{DCD93336-7C13-C41A-00A5-CEDC5F43A64D}"/>
              </a:ext>
            </a:extLst>
          </p:cNvPr>
          <p:cNvSpPr/>
          <p:nvPr/>
        </p:nvSpPr>
        <p:spPr>
          <a:xfrm>
            <a:off x="2565991" y="2617743"/>
            <a:ext cx="2030818" cy="1100818"/>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DNN reconstructions</a:t>
            </a:r>
          </a:p>
          <a:p>
            <a:pPr marL="285750" indent="-285750">
              <a:buFont typeface="Arial" panose="020B0604020202020204" pitchFamily="34" charset="0"/>
              <a:buChar char="•"/>
            </a:pPr>
            <a:r>
              <a:rPr lang="en-DE" sz="1400" dirty="0">
                <a:solidFill>
                  <a:schemeClr val="tx2"/>
                </a:solidFill>
              </a:rPr>
              <a:t>Muon energies</a:t>
            </a:r>
          </a:p>
          <a:p>
            <a:pPr marL="285750" indent="-285750">
              <a:buFont typeface="Arial" panose="020B0604020202020204" pitchFamily="34" charset="0"/>
              <a:buChar char="•"/>
            </a:pPr>
            <a:r>
              <a:rPr lang="en-DE" sz="1400" dirty="0">
                <a:solidFill>
                  <a:schemeClr val="tx2"/>
                </a:solidFill>
              </a:rPr>
              <a:t>Muon direction</a:t>
            </a:r>
          </a:p>
          <a:p>
            <a:pPr marL="285750" indent="-285750">
              <a:buFont typeface="Arial" panose="020B0604020202020204" pitchFamily="34" charset="0"/>
              <a:buChar char="•"/>
            </a:pPr>
            <a:r>
              <a:rPr lang="en-DE" sz="1400" dirty="0">
                <a:solidFill>
                  <a:schemeClr val="tx2"/>
                </a:solidFill>
              </a:rPr>
              <a:t>Track geometry</a:t>
            </a:r>
          </a:p>
        </p:txBody>
      </p:sp>
      <p:sp>
        <p:nvSpPr>
          <p:cNvPr id="16" name="Rounded Rectangle 15">
            <a:extLst>
              <a:ext uri="{FF2B5EF4-FFF2-40B4-BE49-F238E27FC236}">
                <a16:creationId xmlns:a16="http://schemas.microsoft.com/office/drawing/2014/main" id="{EBB562DA-AC7E-10AF-718A-53DD14B904B5}"/>
              </a:ext>
            </a:extLst>
          </p:cNvPr>
          <p:cNvSpPr/>
          <p:nvPr/>
        </p:nvSpPr>
        <p:spPr>
          <a:xfrm>
            <a:off x="4953000" y="5800838"/>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5</a:t>
            </a:r>
          </a:p>
          <a:p>
            <a:pPr marL="285750" indent="-285750">
              <a:buFont typeface="Arial" panose="020B0604020202020204" pitchFamily="34" charset="0"/>
              <a:buChar char="•"/>
            </a:pPr>
            <a:r>
              <a:rPr lang="en-DE" sz="1400" dirty="0">
                <a:solidFill>
                  <a:schemeClr val="tx2"/>
                </a:solidFill>
              </a:rPr>
              <a:t>Data-MC quality cuts</a:t>
            </a:r>
          </a:p>
        </p:txBody>
      </p:sp>
      <p:sp>
        <p:nvSpPr>
          <p:cNvPr id="18" name="Rounded Rectangle 17">
            <a:extLst>
              <a:ext uri="{FF2B5EF4-FFF2-40B4-BE49-F238E27FC236}">
                <a16:creationId xmlns:a16="http://schemas.microsoft.com/office/drawing/2014/main" id="{F141436F-DC0A-A646-93A8-65878200C5AB}"/>
              </a:ext>
            </a:extLst>
          </p:cNvPr>
          <p:cNvSpPr/>
          <p:nvPr/>
        </p:nvSpPr>
        <p:spPr>
          <a:xfrm>
            <a:off x="8146980" y="2595411"/>
            <a:ext cx="2030818" cy="833590"/>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Fit prompt normalization</a:t>
            </a:r>
          </a:p>
          <a:p>
            <a:pPr marL="285750" indent="-285750">
              <a:buFont typeface="Arial" panose="020B0604020202020204" pitchFamily="34" charset="0"/>
              <a:buChar char="•"/>
            </a:pPr>
            <a:r>
              <a:rPr lang="en-DE" sz="1400" dirty="0">
                <a:solidFill>
                  <a:schemeClr val="tx2"/>
                </a:solidFill>
              </a:rPr>
              <a:t>Poisson LLH fit</a:t>
            </a:r>
          </a:p>
        </p:txBody>
      </p:sp>
      <p:sp>
        <p:nvSpPr>
          <p:cNvPr id="20" name="Rounded Rectangle 19">
            <a:extLst>
              <a:ext uri="{FF2B5EF4-FFF2-40B4-BE49-F238E27FC236}">
                <a16:creationId xmlns:a16="http://schemas.microsoft.com/office/drawing/2014/main" id="{309EB371-DA8A-F8CF-5056-09F5CD7AD5C5}"/>
              </a:ext>
            </a:extLst>
          </p:cNvPr>
          <p:cNvSpPr/>
          <p:nvPr/>
        </p:nvSpPr>
        <p:spPr>
          <a:xfrm>
            <a:off x="175172" y="4299625"/>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Validation</a:t>
            </a:r>
          </a:p>
          <a:p>
            <a:pPr marL="285750" indent="-285750">
              <a:buFont typeface="Arial" panose="020B0604020202020204" pitchFamily="34" charset="0"/>
              <a:buChar char="•"/>
            </a:pPr>
            <a:r>
              <a:rPr lang="en-DE" sz="1400" dirty="0">
                <a:solidFill>
                  <a:schemeClr val="tx2"/>
                </a:solidFill>
              </a:rPr>
              <a:t>Tag prompt / conv particles</a:t>
            </a:r>
          </a:p>
          <a:p>
            <a:pPr marL="285750" indent="-285750">
              <a:buFont typeface="Arial" panose="020B0604020202020204" pitchFamily="34" charset="0"/>
              <a:buChar char="•"/>
            </a:pPr>
            <a:r>
              <a:rPr lang="en-DE" sz="1400" dirty="0">
                <a:solidFill>
                  <a:schemeClr val="tx2"/>
                </a:solidFill>
              </a:rPr>
              <a:t>MCEq comparisons</a:t>
            </a:r>
          </a:p>
        </p:txBody>
      </p:sp>
      <p:sp>
        <p:nvSpPr>
          <p:cNvPr id="21" name="Rounded Rectangle 20">
            <a:extLst>
              <a:ext uri="{FF2B5EF4-FFF2-40B4-BE49-F238E27FC236}">
                <a16:creationId xmlns:a16="http://schemas.microsoft.com/office/drawing/2014/main" id="{5F3CDC27-856A-C82B-EA49-0DA271DA4ACA}"/>
              </a:ext>
            </a:extLst>
          </p:cNvPr>
          <p:cNvSpPr/>
          <p:nvPr/>
        </p:nvSpPr>
        <p:spPr>
          <a:xfrm>
            <a:off x="176442" y="2596488"/>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Dataset</a:t>
            </a:r>
          </a:p>
          <a:p>
            <a:pPr marL="285750" indent="-285750">
              <a:buFont typeface="Arial" panose="020B0604020202020204" pitchFamily="34" charset="0"/>
              <a:buChar char="•"/>
            </a:pPr>
            <a:r>
              <a:rPr lang="en-DE" sz="1400" dirty="0">
                <a:solidFill>
                  <a:schemeClr val="tx2"/>
                </a:solidFill>
              </a:rPr>
              <a:t>CORSIKA 77500 E</a:t>
            </a:r>
            <a:r>
              <a:rPr lang="en-GB" sz="1400" dirty="0">
                <a:solidFill>
                  <a:schemeClr val="tx2"/>
                </a:solidFill>
              </a:rPr>
              <a:t>h</a:t>
            </a:r>
            <a:r>
              <a:rPr lang="en-DE" sz="1400" dirty="0">
                <a:solidFill>
                  <a:schemeClr val="tx2"/>
                </a:solidFill>
              </a:rPr>
              <a:t>ist</a:t>
            </a:r>
          </a:p>
          <a:p>
            <a:pPr marL="285750" indent="-285750">
              <a:buFont typeface="Arial" panose="020B0604020202020204" pitchFamily="34" charset="0"/>
              <a:buChar char="•"/>
            </a:pPr>
            <a:r>
              <a:rPr lang="en-DE" sz="1400" dirty="0">
                <a:solidFill>
                  <a:schemeClr val="tx2"/>
                </a:solidFill>
              </a:rPr>
              <a:t>SIBYLL 2.3d</a:t>
            </a:r>
          </a:p>
          <a:p>
            <a:pPr marL="285750" indent="-285750">
              <a:buFont typeface="Arial" panose="020B0604020202020204" pitchFamily="34" charset="0"/>
              <a:buChar char="•"/>
            </a:pPr>
            <a:r>
              <a:rPr lang="en-DE" sz="1400" dirty="0">
                <a:solidFill>
                  <a:schemeClr val="tx2"/>
                </a:solidFill>
              </a:rPr>
              <a:t>10 TeV – 100 EeV</a:t>
            </a:r>
          </a:p>
        </p:txBody>
      </p:sp>
      <p:sp>
        <p:nvSpPr>
          <p:cNvPr id="22" name="Rounded Rectangle 21">
            <a:extLst>
              <a:ext uri="{FF2B5EF4-FFF2-40B4-BE49-F238E27FC236}">
                <a16:creationId xmlns:a16="http://schemas.microsoft.com/office/drawing/2014/main" id="{A8C03472-CBA9-0CA6-3BEF-14F3E1C79477}"/>
              </a:ext>
            </a:extLst>
          </p:cNvPr>
          <p:cNvSpPr/>
          <p:nvPr/>
        </p:nvSpPr>
        <p:spPr>
          <a:xfrm>
            <a:off x="8146980" y="5428712"/>
            <a:ext cx="2030818" cy="680484"/>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Muon spectrum</a:t>
            </a:r>
          </a:p>
          <a:p>
            <a:pPr marL="285750" indent="-285750">
              <a:buFont typeface="Arial" panose="020B0604020202020204" pitchFamily="34" charset="0"/>
              <a:buChar char="•"/>
            </a:pPr>
            <a:r>
              <a:rPr lang="en-DE" sz="1400" dirty="0">
                <a:solidFill>
                  <a:schemeClr val="tx2"/>
                </a:solidFill>
              </a:rPr>
              <a:t>Unfold muon flux </a:t>
            </a:r>
          </a:p>
        </p:txBody>
      </p:sp>
      <p:cxnSp>
        <p:nvCxnSpPr>
          <p:cNvPr id="24" name="Straight Arrow Connector 23">
            <a:extLst>
              <a:ext uri="{FF2B5EF4-FFF2-40B4-BE49-F238E27FC236}">
                <a16:creationId xmlns:a16="http://schemas.microsoft.com/office/drawing/2014/main" id="{008EE54E-5A61-7A6F-4368-53B51A3E234B}"/>
              </a:ext>
            </a:extLst>
          </p:cNvPr>
          <p:cNvCxnSpPr>
            <a:stCxn id="6" idx="3"/>
            <a:endCxn id="8" idx="1"/>
          </p:cNvCxnSpPr>
          <p:nvPr/>
        </p:nvCxnSpPr>
        <p:spPr>
          <a:xfrm>
            <a:off x="2209800" y="1890006"/>
            <a:ext cx="356191"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DBD5A1-EB9D-CBCA-9B18-09BBDA3BE8C8}"/>
              </a:ext>
            </a:extLst>
          </p:cNvPr>
          <p:cNvCxnSpPr>
            <a:cxnSpLocks/>
            <a:stCxn id="8" idx="3"/>
            <a:endCxn id="7" idx="1"/>
          </p:cNvCxnSpPr>
          <p:nvPr/>
        </p:nvCxnSpPr>
        <p:spPr>
          <a:xfrm>
            <a:off x="4596809" y="1890006"/>
            <a:ext cx="360680"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C6F077-37DC-1847-0CE2-57ADC80985D9}"/>
              </a:ext>
            </a:extLst>
          </p:cNvPr>
          <p:cNvCxnSpPr>
            <a:cxnSpLocks/>
            <a:stCxn id="7" idx="3"/>
            <a:endCxn id="9" idx="1"/>
          </p:cNvCxnSpPr>
          <p:nvPr/>
        </p:nvCxnSpPr>
        <p:spPr>
          <a:xfrm>
            <a:off x="6988307" y="1890006"/>
            <a:ext cx="1158673"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7036A63-A0ED-5471-F296-952D740A3E5D}"/>
              </a:ext>
            </a:extLst>
          </p:cNvPr>
          <p:cNvCxnSpPr>
            <a:cxnSpLocks/>
            <a:stCxn id="7" idx="3"/>
            <a:endCxn id="10" idx="1"/>
          </p:cNvCxnSpPr>
          <p:nvPr/>
        </p:nvCxnSpPr>
        <p:spPr>
          <a:xfrm>
            <a:off x="6988307" y="1890006"/>
            <a:ext cx="1158673" cy="2798117"/>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E2CEB2-B2F1-E6E2-8FC0-BBEDF5F9C019}"/>
              </a:ext>
            </a:extLst>
          </p:cNvPr>
          <p:cNvCxnSpPr>
            <a:stCxn id="6" idx="2"/>
            <a:endCxn id="21" idx="0"/>
          </p:cNvCxnSpPr>
          <p:nvPr/>
        </p:nvCxnSpPr>
        <p:spPr>
          <a:xfrm flipH="1">
            <a:off x="1191851" y="2230248"/>
            <a:ext cx="254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5910C2-8206-9607-EAE6-24D5E660B98D}"/>
              </a:ext>
            </a:extLst>
          </p:cNvPr>
          <p:cNvCxnSpPr>
            <a:cxnSpLocks/>
            <a:stCxn id="21" idx="2"/>
            <a:endCxn id="20" idx="0"/>
          </p:cNvCxnSpPr>
          <p:nvPr/>
        </p:nvCxnSpPr>
        <p:spPr>
          <a:xfrm flipH="1">
            <a:off x="1190581" y="3933385"/>
            <a:ext cx="127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3A895C-145B-CE71-D67C-CA38FC45AD0A}"/>
              </a:ext>
            </a:extLst>
          </p:cNvPr>
          <p:cNvCxnSpPr>
            <a:cxnSpLocks/>
            <a:stCxn id="8" idx="2"/>
            <a:endCxn id="15" idx="0"/>
          </p:cNvCxnSpPr>
          <p:nvPr/>
        </p:nvCxnSpPr>
        <p:spPr>
          <a:xfrm>
            <a:off x="3581400" y="2230248"/>
            <a:ext cx="0" cy="387495"/>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F640B6-C742-5E69-A36D-05F9E79D6BAE}"/>
              </a:ext>
            </a:extLst>
          </p:cNvPr>
          <p:cNvCxnSpPr>
            <a:cxnSpLocks/>
            <a:stCxn id="7" idx="2"/>
            <a:endCxn id="3" idx="0"/>
          </p:cNvCxnSpPr>
          <p:nvPr/>
        </p:nvCxnSpPr>
        <p:spPr>
          <a:xfrm flipH="1">
            <a:off x="5968409" y="2230248"/>
            <a:ext cx="4489"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6CB7FE-9A80-DA5C-72AB-1DB58C92721F}"/>
              </a:ext>
            </a:extLst>
          </p:cNvPr>
          <p:cNvCxnSpPr>
            <a:cxnSpLocks/>
            <a:stCxn id="3" idx="2"/>
            <a:endCxn id="13" idx="0"/>
          </p:cNvCxnSpPr>
          <p:nvPr/>
        </p:nvCxnSpPr>
        <p:spPr>
          <a:xfrm>
            <a:off x="5968409" y="4131780"/>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31E72-4337-0BCD-7868-A306608E39B5}"/>
              </a:ext>
            </a:extLst>
          </p:cNvPr>
          <p:cNvCxnSpPr>
            <a:cxnSpLocks/>
            <a:stCxn id="13" idx="2"/>
            <a:endCxn id="16" idx="0"/>
          </p:cNvCxnSpPr>
          <p:nvPr/>
        </p:nvCxnSpPr>
        <p:spPr>
          <a:xfrm>
            <a:off x="5968409" y="5428712"/>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875570A-6EDC-949A-AB36-CD5456A59023}"/>
              </a:ext>
            </a:extLst>
          </p:cNvPr>
          <p:cNvCxnSpPr>
            <a:cxnSpLocks/>
            <a:stCxn id="9" idx="2"/>
            <a:endCxn id="18" idx="0"/>
          </p:cNvCxnSpPr>
          <p:nvPr/>
        </p:nvCxnSpPr>
        <p:spPr>
          <a:xfrm>
            <a:off x="9162389" y="2230248"/>
            <a:ext cx="0" cy="365163"/>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9988BB3-9884-D9AA-C895-CC7ADC512CAD}"/>
              </a:ext>
            </a:extLst>
          </p:cNvPr>
          <p:cNvCxnSpPr>
            <a:cxnSpLocks/>
            <a:stCxn id="10" idx="2"/>
            <a:endCxn id="22" idx="0"/>
          </p:cNvCxnSpPr>
          <p:nvPr/>
        </p:nvCxnSpPr>
        <p:spPr>
          <a:xfrm>
            <a:off x="9162389" y="5028365"/>
            <a:ext cx="0" cy="400347"/>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pic>
        <p:nvPicPr>
          <p:cNvPr id="11" name="Picture 2" descr="Logo Cosmic Interacting Matters">
            <a:extLst>
              <a:ext uri="{FF2B5EF4-FFF2-40B4-BE49-F238E27FC236}">
                <a16:creationId xmlns:a16="http://schemas.microsoft.com/office/drawing/2014/main" id="{32395E7C-934A-8434-1B25-994C95B94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664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30</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24F6AFB1-DEF6-2509-AD9C-C44CB58D7832}"/>
              </a:ext>
            </a:extLst>
          </p:cNvPr>
          <p:cNvPicPr>
            <a:picLocks noChangeAspect="1"/>
          </p:cNvPicPr>
          <p:nvPr/>
        </p:nvPicPr>
        <p:blipFill>
          <a:blip r:embed="rId2"/>
          <a:stretch>
            <a:fillRect/>
          </a:stretch>
        </p:blipFill>
        <p:spPr>
          <a:xfrm>
            <a:off x="145510" y="1319530"/>
            <a:ext cx="5753100" cy="4289369"/>
          </a:xfrm>
          <a:prstGeom prst="rect">
            <a:avLst/>
          </a:prstGeom>
        </p:spPr>
      </p:pic>
      <p:pic>
        <p:nvPicPr>
          <p:cNvPr id="6" name="Picture 5">
            <a:extLst>
              <a:ext uri="{FF2B5EF4-FFF2-40B4-BE49-F238E27FC236}">
                <a16:creationId xmlns:a16="http://schemas.microsoft.com/office/drawing/2014/main" id="{33B15B0F-A62D-E7F8-D333-A0639F35A49A}"/>
              </a:ext>
            </a:extLst>
          </p:cNvPr>
          <p:cNvPicPr>
            <a:picLocks noChangeAspect="1"/>
          </p:cNvPicPr>
          <p:nvPr/>
        </p:nvPicPr>
        <p:blipFill>
          <a:blip r:embed="rId3"/>
          <a:stretch>
            <a:fillRect/>
          </a:stretch>
        </p:blipFill>
        <p:spPr>
          <a:xfrm>
            <a:off x="6200758" y="1319530"/>
            <a:ext cx="5753100" cy="4279900"/>
          </a:xfrm>
          <a:prstGeom prst="rect">
            <a:avLst/>
          </a:prstGeom>
        </p:spPr>
      </p:pic>
    </p:spTree>
    <p:extLst>
      <p:ext uri="{BB962C8B-B14F-4D97-AF65-F5344CB8AC3E}">
        <p14:creationId xmlns:p14="http://schemas.microsoft.com/office/powerpoint/2010/main" val="3905530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8D884-0874-6AB3-8751-BD2709EE4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D4E67-5415-1D1C-80D2-FF8038D94E39}"/>
              </a:ext>
            </a:extLst>
          </p:cNvPr>
          <p:cNvSpPr>
            <a:spLocks noGrp="1"/>
          </p:cNvSpPr>
          <p:nvPr>
            <p:ph type="ctrTitle"/>
          </p:nvPr>
        </p:nvSpPr>
        <p:spPr/>
        <p:txBody>
          <a:bodyPr/>
          <a:lstStyle/>
          <a:p>
            <a:r>
              <a:rPr lang="en-DE" dirty="0"/>
              <a:t>Ice systematics</a:t>
            </a:r>
          </a:p>
        </p:txBody>
      </p:sp>
      <p:sp>
        <p:nvSpPr>
          <p:cNvPr id="3" name="Subtitle 2">
            <a:extLst>
              <a:ext uri="{FF2B5EF4-FFF2-40B4-BE49-F238E27FC236}">
                <a16:creationId xmlns:a16="http://schemas.microsoft.com/office/drawing/2014/main" id="{7F136847-66E0-E10A-81AC-2DC721961B4F}"/>
              </a:ext>
            </a:extLst>
          </p:cNvPr>
          <p:cNvSpPr>
            <a:spLocks noGrp="1"/>
          </p:cNvSpPr>
          <p:nvPr>
            <p:ph type="subTitle" idx="1"/>
          </p:nvPr>
        </p:nvSpPr>
        <p:spPr>
          <a:xfrm>
            <a:off x="1524000" y="3967163"/>
            <a:ext cx="9144000" cy="2754312"/>
          </a:xfrm>
        </p:spPr>
        <p:txBody>
          <a:bodyPr>
            <a:normAutofit fontScale="62500" lnSpcReduction="20000"/>
          </a:bodyPr>
          <a:lstStyle/>
          <a:p>
            <a:r>
              <a:rPr lang="en-DE" sz="3200" dirty="0"/>
              <a:t>Snowstorm</a:t>
            </a:r>
          </a:p>
          <a:p>
            <a:endParaRPr lang="en-DE" dirty="0"/>
          </a:p>
          <a:p>
            <a:r>
              <a:rPr lang="en-DE" sz="2600" dirty="0"/>
              <a:t>Absorption</a:t>
            </a:r>
          </a:p>
          <a:p>
            <a:r>
              <a:rPr lang="en-DE" sz="2600" dirty="0"/>
              <a:t>Scattering</a:t>
            </a:r>
          </a:p>
          <a:p>
            <a:r>
              <a:rPr lang="en-DE" sz="2600" dirty="0"/>
              <a:t>DOMEfficiency</a:t>
            </a:r>
          </a:p>
          <a:p>
            <a:r>
              <a:rPr lang="en-DE" sz="2600" dirty="0"/>
              <a:t>HoleIce 0</a:t>
            </a:r>
          </a:p>
          <a:p>
            <a:r>
              <a:rPr lang="en-DE" sz="2600" dirty="0"/>
              <a:t>HoleIce 1</a:t>
            </a:r>
          </a:p>
          <a:p>
            <a:br>
              <a:rPr lang="en-DE" dirty="0"/>
            </a:br>
            <a:br>
              <a:rPr lang="en-DE" dirty="0"/>
            </a:br>
            <a:endParaRPr lang="en-DE" dirty="0"/>
          </a:p>
        </p:txBody>
      </p:sp>
      <p:sp>
        <p:nvSpPr>
          <p:cNvPr id="4" name="Date Placeholder 3">
            <a:extLst>
              <a:ext uri="{FF2B5EF4-FFF2-40B4-BE49-F238E27FC236}">
                <a16:creationId xmlns:a16="http://schemas.microsoft.com/office/drawing/2014/main" id="{10F85033-226B-5BEC-E9D8-A88A5EC6C04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F733D8-0593-AE14-0495-E090C6F3D20B}"/>
              </a:ext>
            </a:extLst>
          </p:cNvPr>
          <p:cNvSpPr>
            <a:spLocks noGrp="1"/>
          </p:cNvSpPr>
          <p:nvPr>
            <p:ph type="sldNum" sz="quarter" idx="12"/>
          </p:nvPr>
        </p:nvSpPr>
        <p:spPr/>
        <p:txBody>
          <a:bodyPr/>
          <a:lstStyle/>
          <a:p>
            <a:fld id="{CD8304E6-5469-594D-85BC-E468E92D2243}" type="slidenum">
              <a:rPr lang="en-US" smtClean="0"/>
              <a:t>31</a:t>
            </a:fld>
            <a:endParaRPr lang="en-US"/>
          </a:p>
        </p:txBody>
      </p:sp>
    </p:spTree>
    <p:extLst>
      <p:ext uri="{BB962C8B-B14F-4D97-AF65-F5344CB8AC3E}">
        <p14:creationId xmlns:p14="http://schemas.microsoft.com/office/powerpoint/2010/main" val="834456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5538-990B-6B99-3DE5-0E8C06D3913C}"/>
              </a:ext>
            </a:extLst>
          </p:cNvPr>
          <p:cNvSpPr>
            <a:spLocks noGrp="1"/>
          </p:cNvSpPr>
          <p:nvPr>
            <p:ph type="title"/>
          </p:nvPr>
        </p:nvSpPr>
        <p:spPr/>
        <p:txBody>
          <a:bodyPr/>
          <a:lstStyle/>
          <a:p>
            <a:r>
              <a:rPr lang="en-DE" dirty="0"/>
              <a:t>Fit ice systematics: </a:t>
            </a:r>
          </a:p>
        </p:txBody>
      </p:sp>
      <p:sp>
        <p:nvSpPr>
          <p:cNvPr id="4" name="Date Placeholder 3">
            <a:extLst>
              <a:ext uri="{FF2B5EF4-FFF2-40B4-BE49-F238E27FC236}">
                <a16:creationId xmlns:a16="http://schemas.microsoft.com/office/drawing/2014/main" id="{5B2B2D51-EE4B-9153-D10D-A62F264225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A00C7A3-6CBA-2720-0A47-B06EDBE2611B}"/>
              </a:ext>
            </a:extLst>
          </p:cNvPr>
          <p:cNvSpPr>
            <a:spLocks noGrp="1"/>
          </p:cNvSpPr>
          <p:nvPr>
            <p:ph type="sldNum" sz="quarter" idx="12"/>
          </p:nvPr>
        </p:nvSpPr>
        <p:spPr/>
        <p:txBody>
          <a:bodyPr/>
          <a:lstStyle/>
          <a:p>
            <a:fld id="{CD8304E6-5469-594D-85BC-E468E92D2243}" type="slidenum">
              <a:rPr lang="en-US" smtClean="0"/>
              <a:t>32</a:t>
            </a:fld>
            <a:endParaRPr lang="en-US"/>
          </a:p>
        </p:txBody>
      </p:sp>
      <p:pic>
        <p:nvPicPr>
          <p:cNvPr id="10" name="Picture 9" descr="A graph of absorption&#10;&#10;Description automatically generated">
            <a:extLst>
              <a:ext uri="{FF2B5EF4-FFF2-40B4-BE49-F238E27FC236}">
                <a16:creationId xmlns:a16="http://schemas.microsoft.com/office/drawing/2014/main" id="{6764747F-E7A1-4D3A-61C7-99291D035A94}"/>
              </a:ext>
            </a:extLst>
          </p:cNvPr>
          <p:cNvPicPr>
            <a:picLocks noChangeAspect="1"/>
          </p:cNvPicPr>
          <p:nvPr/>
        </p:nvPicPr>
        <p:blipFill>
          <a:blip r:embed="rId2"/>
          <a:stretch>
            <a:fillRect/>
          </a:stretch>
        </p:blipFill>
        <p:spPr>
          <a:xfrm>
            <a:off x="5492596" y="932894"/>
            <a:ext cx="3118004" cy="2338503"/>
          </a:xfrm>
          <a:prstGeom prst="rect">
            <a:avLst/>
          </a:prstGeom>
        </p:spPr>
      </p:pic>
      <p:pic>
        <p:nvPicPr>
          <p:cNvPr id="12" name="Picture 11" descr="A graph of a function&#10;&#10;Description automatically generated">
            <a:extLst>
              <a:ext uri="{FF2B5EF4-FFF2-40B4-BE49-F238E27FC236}">
                <a16:creationId xmlns:a16="http://schemas.microsoft.com/office/drawing/2014/main" id="{21D34B9B-F7F8-249C-8FCF-0EDFE792CFFA}"/>
              </a:ext>
            </a:extLst>
          </p:cNvPr>
          <p:cNvPicPr>
            <a:picLocks noChangeAspect="1"/>
          </p:cNvPicPr>
          <p:nvPr/>
        </p:nvPicPr>
        <p:blipFill>
          <a:blip r:embed="rId3"/>
          <a:stretch>
            <a:fillRect/>
          </a:stretch>
        </p:blipFill>
        <p:spPr>
          <a:xfrm>
            <a:off x="5492596" y="3428999"/>
            <a:ext cx="3118004" cy="2338503"/>
          </a:xfrm>
          <a:prstGeom prst="rect">
            <a:avLst/>
          </a:prstGeom>
        </p:spPr>
      </p:pic>
      <p:pic>
        <p:nvPicPr>
          <p:cNvPr id="14" name="Picture 13" descr="A graph with blue lines and dots&#10;&#10;Description automatically generated">
            <a:extLst>
              <a:ext uri="{FF2B5EF4-FFF2-40B4-BE49-F238E27FC236}">
                <a16:creationId xmlns:a16="http://schemas.microsoft.com/office/drawing/2014/main" id="{C7E8B4A4-8913-7C4D-4D50-DA2ABACEA5CD}"/>
              </a:ext>
            </a:extLst>
          </p:cNvPr>
          <p:cNvPicPr>
            <a:picLocks noChangeAspect="1"/>
          </p:cNvPicPr>
          <p:nvPr/>
        </p:nvPicPr>
        <p:blipFill>
          <a:blip r:embed="rId4"/>
          <a:stretch>
            <a:fillRect/>
          </a:stretch>
        </p:blipFill>
        <p:spPr>
          <a:xfrm>
            <a:off x="8820616" y="3428999"/>
            <a:ext cx="3118004" cy="2338503"/>
          </a:xfrm>
          <a:prstGeom prst="rect">
            <a:avLst/>
          </a:prstGeom>
        </p:spPr>
      </p:pic>
      <p:pic>
        <p:nvPicPr>
          <p:cNvPr id="16" name="Picture 15" descr="A graph of a function&#10;&#10;Description automatically generated">
            <a:extLst>
              <a:ext uri="{FF2B5EF4-FFF2-40B4-BE49-F238E27FC236}">
                <a16:creationId xmlns:a16="http://schemas.microsoft.com/office/drawing/2014/main" id="{8F082187-E62B-B581-FA6F-684E7A847B01}"/>
              </a:ext>
            </a:extLst>
          </p:cNvPr>
          <p:cNvPicPr>
            <a:picLocks noChangeAspect="1"/>
          </p:cNvPicPr>
          <p:nvPr/>
        </p:nvPicPr>
        <p:blipFill>
          <a:blip r:embed="rId5"/>
          <a:stretch>
            <a:fillRect/>
          </a:stretch>
        </p:blipFill>
        <p:spPr>
          <a:xfrm>
            <a:off x="8820616" y="932895"/>
            <a:ext cx="3118004" cy="2338503"/>
          </a:xfrm>
          <a:prstGeom prst="rect">
            <a:avLst/>
          </a:prstGeom>
        </p:spPr>
      </p:pic>
      <p:pic>
        <p:nvPicPr>
          <p:cNvPr id="18" name="Picture 17" descr="A graph with blue lines and dots&#10;&#10;Description automatically generated">
            <a:extLst>
              <a:ext uri="{FF2B5EF4-FFF2-40B4-BE49-F238E27FC236}">
                <a16:creationId xmlns:a16="http://schemas.microsoft.com/office/drawing/2014/main" id="{EE7286A3-85A9-0FE8-C5B9-12B69BA7878C}"/>
              </a:ext>
            </a:extLst>
          </p:cNvPr>
          <p:cNvPicPr>
            <a:picLocks noChangeAspect="1"/>
          </p:cNvPicPr>
          <p:nvPr/>
        </p:nvPicPr>
        <p:blipFill>
          <a:blip r:embed="rId6"/>
          <a:stretch>
            <a:fillRect/>
          </a:stretch>
        </p:blipFill>
        <p:spPr>
          <a:xfrm>
            <a:off x="61096" y="2440141"/>
            <a:ext cx="5221612" cy="3916209"/>
          </a:xfrm>
          <a:prstGeom prst="rect">
            <a:avLst/>
          </a:prstGeom>
        </p:spPr>
      </p:pic>
      <p:sp>
        <p:nvSpPr>
          <p:cNvPr id="19" name="TextBox 18">
            <a:extLst>
              <a:ext uri="{FF2B5EF4-FFF2-40B4-BE49-F238E27FC236}">
                <a16:creationId xmlns:a16="http://schemas.microsoft.com/office/drawing/2014/main" id="{AF44CE57-9E68-A027-35AB-3CDBA6AFB68C}"/>
              </a:ext>
            </a:extLst>
          </p:cNvPr>
          <p:cNvSpPr txBox="1"/>
          <p:nvPr/>
        </p:nvSpPr>
        <p:spPr>
          <a:xfrm>
            <a:off x="4183693" y="6450904"/>
            <a:ext cx="5299912" cy="369332"/>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This is done for each systematic and every proxy bin</a:t>
            </a:r>
          </a:p>
        </p:txBody>
      </p:sp>
      <p:sp>
        <p:nvSpPr>
          <p:cNvPr id="20" name="TextBox 19">
            <a:extLst>
              <a:ext uri="{FF2B5EF4-FFF2-40B4-BE49-F238E27FC236}">
                <a16:creationId xmlns:a16="http://schemas.microsoft.com/office/drawing/2014/main" id="{9C20B885-7630-491F-3954-6813EDD23A31}"/>
              </a:ext>
            </a:extLst>
          </p:cNvPr>
          <p:cNvSpPr txBox="1"/>
          <p:nvPr/>
        </p:nvSpPr>
        <p:spPr>
          <a:xfrm>
            <a:off x="479502" y="1382751"/>
            <a:ext cx="5057667" cy="923330"/>
          </a:xfrm>
          <a:prstGeom prst="rect">
            <a:avLst/>
          </a:prstGeom>
          <a:noFill/>
        </p:spPr>
        <p:txBody>
          <a:bodyPr wrap="none" rtlCol="0">
            <a:spAutoFit/>
          </a:bodyPr>
          <a:lstStyle/>
          <a:p>
            <a:pPr marL="285750" indent="-285750">
              <a:buFont typeface="Arial" panose="020B0604020202020204" pitchFamily="34" charset="0"/>
              <a:buChar char="•"/>
            </a:pPr>
            <a:r>
              <a:rPr lang="en-DE" dirty="0"/>
              <a:t>Parametrization for systematics in each proxy bin</a:t>
            </a:r>
          </a:p>
          <a:p>
            <a:pPr marL="285750" indent="-285750">
              <a:buFont typeface="Arial" panose="020B0604020202020204" pitchFamily="34" charset="0"/>
              <a:buChar char="•"/>
            </a:pPr>
            <a:r>
              <a:rPr lang="en-DE" dirty="0"/>
              <a:t>Proxy: leading muon energy at entry</a:t>
            </a:r>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4180082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E6B6-D786-9478-DF1C-1D222FB6FC87}"/>
              </a:ext>
            </a:extLst>
          </p:cNvPr>
          <p:cNvSpPr>
            <a:spLocks noGrp="1"/>
          </p:cNvSpPr>
          <p:nvPr>
            <p:ph type="title"/>
          </p:nvPr>
        </p:nvSpPr>
        <p:spPr/>
        <p:txBody>
          <a:bodyPr/>
          <a:lstStyle/>
          <a:p>
            <a:r>
              <a:rPr lang="en-DE" dirty="0"/>
              <a:t>Unfolded event rate with systematics</a:t>
            </a:r>
          </a:p>
        </p:txBody>
      </p:sp>
      <p:sp>
        <p:nvSpPr>
          <p:cNvPr id="4" name="Date Placeholder 3">
            <a:extLst>
              <a:ext uri="{FF2B5EF4-FFF2-40B4-BE49-F238E27FC236}">
                <a16:creationId xmlns:a16="http://schemas.microsoft.com/office/drawing/2014/main" id="{094CB38E-6620-8749-F363-E7CF49E9D97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2FD205-9E99-0553-586D-5CBD01A81397}"/>
              </a:ext>
            </a:extLst>
          </p:cNvPr>
          <p:cNvSpPr>
            <a:spLocks noGrp="1"/>
          </p:cNvSpPr>
          <p:nvPr>
            <p:ph type="sldNum" sz="quarter" idx="12"/>
          </p:nvPr>
        </p:nvSpPr>
        <p:spPr/>
        <p:txBody>
          <a:bodyPr/>
          <a:lstStyle/>
          <a:p>
            <a:fld id="{CD8304E6-5469-594D-85BC-E468E92D2243}" type="slidenum">
              <a:rPr lang="en-US" smtClean="0"/>
              <a:t>33</a:t>
            </a:fld>
            <a:endParaRPr lang="en-US"/>
          </a:p>
        </p:txBody>
      </p:sp>
      <p:pic>
        <p:nvPicPr>
          <p:cNvPr id="8" name="Picture 7" descr="A graph of a graph showing the number of muon energy&#10;&#10;Description automatically generated with medium confidence">
            <a:extLst>
              <a:ext uri="{FF2B5EF4-FFF2-40B4-BE49-F238E27FC236}">
                <a16:creationId xmlns:a16="http://schemas.microsoft.com/office/drawing/2014/main" id="{1B8E204B-AFDF-EB00-CC08-C83EE2C85FCC}"/>
              </a:ext>
            </a:extLst>
          </p:cNvPr>
          <p:cNvPicPr>
            <a:picLocks noChangeAspect="1"/>
          </p:cNvPicPr>
          <p:nvPr/>
        </p:nvPicPr>
        <p:blipFill>
          <a:blip r:embed="rId2"/>
          <a:stretch>
            <a:fillRect/>
          </a:stretch>
        </p:blipFill>
        <p:spPr>
          <a:xfrm>
            <a:off x="204835" y="1613281"/>
            <a:ext cx="5061315" cy="3806801"/>
          </a:xfrm>
          <a:prstGeom prst="rect">
            <a:avLst/>
          </a:prstGeom>
        </p:spPr>
      </p:pic>
      <p:pic>
        <p:nvPicPr>
          <p:cNvPr id="12" name="Picture 11" descr="A diagram of a diagram of a number of images&#10;&#10;Description automatically generated with medium confidence">
            <a:extLst>
              <a:ext uri="{FF2B5EF4-FFF2-40B4-BE49-F238E27FC236}">
                <a16:creationId xmlns:a16="http://schemas.microsoft.com/office/drawing/2014/main" id="{46D9FCCB-F0A6-0EC3-92A9-E1A3E2889685}"/>
              </a:ext>
            </a:extLst>
          </p:cNvPr>
          <p:cNvPicPr>
            <a:picLocks noChangeAspect="1"/>
          </p:cNvPicPr>
          <p:nvPr/>
        </p:nvPicPr>
        <p:blipFill>
          <a:blip r:embed="rId3"/>
          <a:stretch>
            <a:fillRect/>
          </a:stretch>
        </p:blipFill>
        <p:spPr>
          <a:xfrm>
            <a:off x="5360670" y="916975"/>
            <a:ext cx="5536973" cy="5553841"/>
          </a:xfrm>
          <a:prstGeom prst="rect">
            <a:avLst/>
          </a:prstGeom>
        </p:spPr>
      </p:pic>
      <p:pic>
        <p:nvPicPr>
          <p:cNvPr id="10" name="Picture 9" descr="A graph of absorption and absorption&#10;&#10;Description automatically generated">
            <a:extLst>
              <a:ext uri="{FF2B5EF4-FFF2-40B4-BE49-F238E27FC236}">
                <a16:creationId xmlns:a16="http://schemas.microsoft.com/office/drawing/2014/main" id="{0A2F682F-D3FE-AED9-5BEF-945566E9EA66}"/>
              </a:ext>
            </a:extLst>
          </p:cNvPr>
          <p:cNvPicPr>
            <a:picLocks noChangeAspect="1"/>
          </p:cNvPicPr>
          <p:nvPr/>
        </p:nvPicPr>
        <p:blipFill>
          <a:blip r:embed="rId4"/>
          <a:stretch>
            <a:fillRect/>
          </a:stretch>
        </p:blipFill>
        <p:spPr>
          <a:xfrm>
            <a:off x="8821226" y="777163"/>
            <a:ext cx="2832293" cy="2780229"/>
          </a:xfrm>
          <a:prstGeom prst="rect">
            <a:avLst/>
          </a:prstGeom>
        </p:spPr>
      </p:pic>
      <p:sp>
        <p:nvSpPr>
          <p:cNvPr id="13" name="TextBox 12">
            <a:extLst>
              <a:ext uri="{FF2B5EF4-FFF2-40B4-BE49-F238E27FC236}">
                <a16:creationId xmlns:a16="http://schemas.microsoft.com/office/drawing/2014/main" id="{D7BA96E5-1575-8B8A-1CBD-5396DBFB936C}"/>
              </a:ext>
            </a:extLst>
          </p:cNvPr>
          <p:cNvSpPr txBox="1"/>
          <p:nvPr/>
        </p:nvSpPr>
        <p:spPr>
          <a:xfrm>
            <a:off x="601249" y="6012493"/>
            <a:ext cx="4176208" cy="307777"/>
          </a:xfrm>
          <a:prstGeom prst="rect">
            <a:avLst/>
          </a:prstGeom>
          <a:noFill/>
        </p:spPr>
        <p:txBody>
          <a:bodyPr wrap="none" rtlCol="0">
            <a:spAutoFit/>
          </a:bodyPr>
          <a:lstStyle/>
          <a:p>
            <a:pPr marL="285750" indent="-285750">
              <a:buFont typeface="Wingdings" pitchFamily="2" charset="2"/>
              <a:buChar char="Ø"/>
            </a:pPr>
            <a:r>
              <a:rPr lang="en-DE" sz="1400" dirty="0">
                <a:solidFill>
                  <a:srgbClr val="74B842"/>
                </a:solidFill>
              </a:rPr>
              <a:t>Use regularization to reduce unphyiscal oscillations</a:t>
            </a:r>
          </a:p>
        </p:txBody>
      </p:sp>
      <p:sp>
        <p:nvSpPr>
          <p:cNvPr id="14" name="TextBox 13">
            <a:extLst>
              <a:ext uri="{FF2B5EF4-FFF2-40B4-BE49-F238E27FC236}">
                <a16:creationId xmlns:a16="http://schemas.microsoft.com/office/drawing/2014/main" id="{5BF23E55-EA91-56BA-9C04-6EC53CF1A6CC}"/>
              </a:ext>
            </a:extLst>
          </p:cNvPr>
          <p:cNvSpPr txBox="1"/>
          <p:nvPr/>
        </p:nvSpPr>
        <p:spPr>
          <a:xfrm>
            <a:off x="8821226" y="96447"/>
            <a:ext cx="1735540" cy="369332"/>
          </a:xfrm>
          <a:prstGeom prst="rect">
            <a:avLst/>
          </a:prstGeom>
          <a:solidFill>
            <a:srgbClr val="74B842"/>
          </a:solidFill>
        </p:spPr>
        <p:txBody>
          <a:bodyPr wrap="none" rtlCol="0">
            <a:spAutoFit/>
          </a:bodyPr>
          <a:lstStyle/>
          <a:p>
            <a:r>
              <a:rPr lang="en-DE" dirty="0">
                <a:solidFill>
                  <a:schemeClr val="bg1"/>
                </a:solidFill>
              </a:rPr>
              <a:t>work in progress</a:t>
            </a:r>
          </a:p>
        </p:txBody>
      </p:sp>
    </p:spTree>
    <p:extLst>
      <p:ext uri="{BB962C8B-B14F-4D97-AF65-F5344CB8AC3E}">
        <p14:creationId xmlns:p14="http://schemas.microsoft.com/office/powerpoint/2010/main" val="3820102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B860F-CAFA-0FCA-62C9-C4AD34718A6F}"/>
              </a:ext>
            </a:extLst>
          </p:cNvPr>
          <p:cNvSpPr>
            <a:spLocks noGrp="1"/>
          </p:cNvSpPr>
          <p:nvPr>
            <p:ph type="title"/>
          </p:nvPr>
        </p:nvSpPr>
        <p:spPr/>
        <p:txBody>
          <a:bodyPr/>
          <a:lstStyle/>
          <a:p>
            <a:r>
              <a:rPr lang="en-DE" dirty="0"/>
              <a:t>Conclusion &amp; outlook</a:t>
            </a:r>
          </a:p>
        </p:txBody>
      </p:sp>
      <p:sp>
        <p:nvSpPr>
          <p:cNvPr id="3" name="Content Placeholder 2">
            <a:extLst>
              <a:ext uri="{FF2B5EF4-FFF2-40B4-BE49-F238E27FC236}">
                <a16:creationId xmlns:a16="http://schemas.microsoft.com/office/drawing/2014/main" id="{324E5CF5-F318-528E-220D-FFD125782BDF}"/>
              </a:ext>
            </a:extLst>
          </p:cNvPr>
          <p:cNvSpPr>
            <a:spLocks noGrp="1"/>
          </p:cNvSpPr>
          <p:nvPr>
            <p:ph idx="1"/>
          </p:nvPr>
        </p:nvSpPr>
        <p:spPr/>
        <p:txBody>
          <a:bodyPr>
            <a:normAutofit lnSpcReduction="10000"/>
          </a:bodyPr>
          <a:lstStyle/>
          <a:p>
            <a:r>
              <a:rPr lang="en-DE" dirty="0"/>
              <a:t>New CORSIKA simulations with parent information</a:t>
            </a:r>
          </a:p>
          <a:p>
            <a:pPr lvl="1"/>
            <a:r>
              <a:rPr lang="en-DE" dirty="0"/>
              <a:t>tag prompt and conventional muons </a:t>
            </a:r>
          </a:p>
          <a:p>
            <a:pPr lvl="1"/>
            <a:r>
              <a:rPr lang="en-DE" dirty="0"/>
              <a:t>validation: agreement with MCEq</a:t>
            </a:r>
            <a:br>
              <a:rPr lang="en-DE" dirty="0"/>
            </a:br>
            <a:endParaRPr lang="en-DE" dirty="0"/>
          </a:p>
          <a:p>
            <a:r>
              <a:rPr lang="en-DE" dirty="0"/>
              <a:t>Add DNN-based reconstructions </a:t>
            </a:r>
            <a:br>
              <a:rPr lang="en-DE" dirty="0"/>
            </a:br>
            <a:endParaRPr lang="en-DE" dirty="0"/>
          </a:p>
          <a:p>
            <a:r>
              <a:rPr lang="en-DE" dirty="0"/>
              <a:t>Good data-MC agreement</a:t>
            </a:r>
          </a:p>
          <a:p>
            <a:pPr lvl="1"/>
            <a:r>
              <a:rPr lang="en-DE" dirty="0"/>
              <a:t>quality cuts defined</a:t>
            </a:r>
          </a:p>
          <a:p>
            <a:pPr lvl="1"/>
            <a:r>
              <a:rPr lang="en-DE" dirty="0"/>
              <a:t>good agreement in cos(zenith) distributions</a:t>
            </a:r>
          </a:p>
          <a:p>
            <a:pPr lvl="1"/>
            <a:r>
              <a:rPr lang="en-DE" dirty="0"/>
              <a:t>mismatch in z—position </a:t>
            </a:r>
            <a:r>
              <a:rPr lang="en-DE" dirty="0">
                <a:sym typeface="Wingdings" pitchFamily="2" charset="2"/>
              </a:rPr>
              <a:t> re-weight distributions </a:t>
            </a:r>
          </a:p>
          <a:p>
            <a:pPr marL="457200" lvl="1" indent="0">
              <a:buNone/>
            </a:pPr>
            <a:endParaRPr lang="en-DE" dirty="0">
              <a:sym typeface="Wingdings" pitchFamily="2" charset="2"/>
            </a:endParaRPr>
          </a:p>
          <a:p>
            <a:r>
              <a:rPr lang="en-DE" dirty="0">
                <a:sym typeface="Wingdings" pitchFamily="2" charset="2"/>
              </a:rPr>
              <a:t>Unfolding is set up</a:t>
            </a:r>
          </a:p>
          <a:p>
            <a:pPr lvl="1"/>
            <a:r>
              <a:rPr lang="en-DE" dirty="0">
                <a:sym typeface="Wingdings" pitchFamily="2" charset="2"/>
              </a:rPr>
              <a:t>systematics can be included, minor investigations</a:t>
            </a:r>
          </a:p>
          <a:p>
            <a:endParaRPr lang="en-DE" dirty="0">
              <a:sym typeface="Wingdings" pitchFamily="2" charset="2"/>
            </a:endParaRPr>
          </a:p>
          <a:p>
            <a:r>
              <a:rPr lang="en-DE" dirty="0">
                <a:solidFill>
                  <a:srgbClr val="A5A5A5"/>
                </a:solidFill>
                <a:sym typeface="Wingdings" pitchFamily="2" charset="2"/>
              </a:rPr>
              <a:t>Fit of prompt normalization is promising</a:t>
            </a:r>
          </a:p>
          <a:p>
            <a:pPr lvl="1"/>
            <a:r>
              <a:rPr lang="en-DE" dirty="0">
                <a:solidFill>
                  <a:srgbClr val="A5A5A5"/>
                </a:solidFill>
                <a:sym typeface="Wingdings" pitchFamily="2" charset="2"/>
              </a:rPr>
              <a:t>systematics need to be included</a:t>
            </a:r>
          </a:p>
          <a:p>
            <a:pPr lvl="1"/>
            <a:endParaRPr lang="en-DE" dirty="0"/>
          </a:p>
        </p:txBody>
      </p:sp>
      <p:sp>
        <p:nvSpPr>
          <p:cNvPr id="4" name="Date Placeholder 3">
            <a:extLst>
              <a:ext uri="{FF2B5EF4-FFF2-40B4-BE49-F238E27FC236}">
                <a16:creationId xmlns:a16="http://schemas.microsoft.com/office/drawing/2014/main" id="{04890735-50F9-A97A-09AA-D6D6B7423AEB}"/>
              </a:ext>
            </a:extLst>
          </p:cNvPr>
          <p:cNvSpPr>
            <a:spLocks noGrp="1"/>
          </p:cNvSpPr>
          <p:nvPr>
            <p:ph type="dt" sz="half" idx="10"/>
          </p:nvPr>
        </p:nvSpPr>
        <p:spPr/>
        <p:txBody>
          <a:bodyPr/>
          <a:lstStyle/>
          <a:p>
            <a:r>
              <a:rPr lang="de-DE" dirty="0" err="1"/>
              <a:t>pascal.gutjahr@tu-dortmund.de</a:t>
            </a:r>
            <a:endParaRPr lang="en-US" dirty="0"/>
          </a:p>
        </p:txBody>
      </p:sp>
      <p:sp>
        <p:nvSpPr>
          <p:cNvPr id="5" name="Slide Number Placeholder 4">
            <a:extLst>
              <a:ext uri="{FF2B5EF4-FFF2-40B4-BE49-F238E27FC236}">
                <a16:creationId xmlns:a16="http://schemas.microsoft.com/office/drawing/2014/main" id="{26C95DEF-814C-C3C2-FE91-E8A9312396ED}"/>
              </a:ext>
            </a:extLst>
          </p:cNvPr>
          <p:cNvSpPr>
            <a:spLocks noGrp="1"/>
          </p:cNvSpPr>
          <p:nvPr>
            <p:ph type="sldNum" sz="quarter" idx="12"/>
          </p:nvPr>
        </p:nvSpPr>
        <p:spPr/>
        <p:txBody>
          <a:bodyPr/>
          <a:lstStyle/>
          <a:p>
            <a:fld id="{CD8304E6-5469-594D-85BC-E468E92D2243}" type="slidenum">
              <a:rPr lang="en-US" smtClean="0"/>
              <a:t>34</a:t>
            </a:fld>
            <a:endParaRPr lang="en-US" dirty="0"/>
          </a:p>
        </p:txBody>
      </p:sp>
      <p:sp>
        <p:nvSpPr>
          <p:cNvPr id="6" name="TextBox 5">
            <a:extLst>
              <a:ext uri="{FF2B5EF4-FFF2-40B4-BE49-F238E27FC236}">
                <a16:creationId xmlns:a16="http://schemas.microsoft.com/office/drawing/2014/main" id="{12B2A06A-C2CD-E80C-F523-7EDB22B3B41D}"/>
              </a:ext>
            </a:extLst>
          </p:cNvPr>
          <p:cNvSpPr txBox="1"/>
          <p:nvPr/>
        </p:nvSpPr>
        <p:spPr>
          <a:xfrm>
            <a:off x="4787153" y="6400800"/>
            <a:ext cx="2945615" cy="369332"/>
          </a:xfrm>
          <a:prstGeom prst="rect">
            <a:avLst/>
          </a:prstGeom>
          <a:noFill/>
        </p:spPr>
        <p:txBody>
          <a:bodyPr wrap="none" rtlCol="0">
            <a:spAutoFit/>
          </a:bodyPr>
          <a:lstStyle/>
          <a:p>
            <a:r>
              <a:rPr lang="en-DE" dirty="0">
                <a:solidFill>
                  <a:srgbClr val="74B842"/>
                </a:solidFill>
              </a:rPr>
              <a:t>Thank you for your attention!</a:t>
            </a:r>
          </a:p>
        </p:txBody>
      </p:sp>
      <p:pic>
        <p:nvPicPr>
          <p:cNvPr id="7" name="Picture 6">
            <a:extLst>
              <a:ext uri="{FF2B5EF4-FFF2-40B4-BE49-F238E27FC236}">
                <a16:creationId xmlns:a16="http://schemas.microsoft.com/office/drawing/2014/main" id="{85386EF2-69F4-F25D-3FA6-022318756E77}"/>
              </a:ext>
            </a:extLst>
          </p:cNvPr>
          <p:cNvPicPr>
            <a:picLocks noChangeAspect="1"/>
          </p:cNvPicPr>
          <p:nvPr/>
        </p:nvPicPr>
        <p:blipFill>
          <a:blip r:embed="rId2"/>
          <a:stretch>
            <a:fillRect/>
          </a:stretch>
        </p:blipFill>
        <p:spPr>
          <a:xfrm>
            <a:off x="7511340" y="1286827"/>
            <a:ext cx="3842460" cy="3842460"/>
          </a:xfrm>
          <a:prstGeom prst="rect">
            <a:avLst/>
          </a:prstGeom>
        </p:spPr>
      </p:pic>
      <p:sp>
        <p:nvSpPr>
          <p:cNvPr id="8" name="TextBox 7">
            <a:extLst>
              <a:ext uri="{FF2B5EF4-FFF2-40B4-BE49-F238E27FC236}">
                <a16:creationId xmlns:a16="http://schemas.microsoft.com/office/drawing/2014/main" id="{195267A6-AEB8-420F-8215-608500688FCB}"/>
              </a:ext>
            </a:extLst>
          </p:cNvPr>
          <p:cNvSpPr txBox="1"/>
          <p:nvPr/>
        </p:nvSpPr>
        <p:spPr>
          <a:xfrm>
            <a:off x="8911814" y="5129287"/>
            <a:ext cx="2563202" cy="461665"/>
          </a:xfrm>
          <a:prstGeom prst="rect">
            <a:avLst/>
          </a:prstGeom>
          <a:noFill/>
        </p:spPr>
        <p:txBody>
          <a:bodyPr wrap="none" rtlCol="0">
            <a:spAutoFit/>
          </a:bodyPr>
          <a:lstStyle/>
          <a:p>
            <a:pPr algn="r"/>
            <a:r>
              <a:rPr lang="en-DE" sz="1200" dirty="0">
                <a:solidFill>
                  <a:srgbClr val="A5A5A5"/>
                </a:solidFill>
              </a:rPr>
              <a:t>How ChatGPT illustrates the detection</a:t>
            </a:r>
            <a:br>
              <a:rPr lang="en-DE" sz="1200" dirty="0">
                <a:solidFill>
                  <a:srgbClr val="A5A5A5"/>
                </a:solidFill>
              </a:rPr>
            </a:br>
            <a:r>
              <a:rPr lang="en-DE" sz="1200" dirty="0">
                <a:solidFill>
                  <a:srgbClr val="A5A5A5"/>
                </a:solidFill>
              </a:rPr>
              <a:t>of a prompt muon with IceCube.</a:t>
            </a:r>
          </a:p>
        </p:txBody>
      </p:sp>
    </p:spTree>
    <p:extLst>
      <p:ext uri="{BB962C8B-B14F-4D97-AF65-F5344CB8AC3E}">
        <p14:creationId xmlns:p14="http://schemas.microsoft.com/office/powerpoint/2010/main" val="5562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Selection</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35</a:t>
            </a:fld>
            <a:endParaRPr lang="en-US"/>
          </a:p>
        </p:txBody>
      </p:sp>
    </p:spTree>
    <p:extLst>
      <p:ext uri="{BB962C8B-B14F-4D97-AF65-F5344CB8AC3E}">
        <p14:creationId xmlns:p14="http://schemas.microsoft.com/office/powerpoint/2010/main" val="4140247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EF9AC-7FE7-B543-B35D-7D3D73F79F70}"/>
              </a:ext>
            </a:extLst>
          </p:cNvPr>
          <p:cNvSpPr>
            <a:spLocks noGrp="1"/>
          </p:cNvSpPr>
          <p:nvPr>
            <p:ph type="title"/>
          </p:nvPr>
        </p:nvSpPr>
        <p:spPr/>
        <p:txBody>
          <a:bodyPr/>
          <a:lstStyle/>
          <a:p>
            <a:r>
              <a:rPr lang="en-DE" dirty="0"/>
              <a:t>level3: muon filter</a:t>
            </a:r>
          </a:p>
        </p:txBody>
      </p:sp>
      <p:sp>
        <p:nvSpPr>
          <p:cNvPr id="4" name="Date Placeholder 3">
            <a:extLst>
              <a:ext uri="{FF2B5EF4-FFF2-40B4-BE49-F238E27FC236}">
                <a16:creationId xmlns:a16="http://schemas.microsoft.com/office/drawing/2014/main" id="{2404F5E5-CA7F-BAAE-34CB-75C92E640F7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F221EFA-52AC-D53C-D0F9-34015EABF2FD}"/>
              </a:ext>
            </a:extLst>
          </p:cNvPr>
          <p:cNvSpPr>
            <a:spLocks noGrp="1"/>
          </p:cNvSpPr>
          <p:nvPr>
            <p:ph type="sldNum" sz="quarter" idx="12"/>
          </p:nvPr>
        </p:nvSpPr>
        <p:spPr/>
        <p:txBody>
          <a:bodyPr/>
          <a:lstStyle/>
          <a:p>
            <a:fld id="{CD8304E6-5469-594D-85BC-E468E92D2243}" type="slidenum">
              <a:rPr lang="en-US" smtClean="0"/>
              <a:t>36</a:t>
            </a:fld>
            <a:endParaRPr lang="en-US"/>
          </a:p>
        </p:txBody>
      </p:sp>
      <p:pic>
        <p:nvPicPr>
          <p:cNvPr id="7" name="Picture 6" descr="A graph of different colored lines&#10;&#10;Description automatically generated">
            <a:extLst>
              <a:ext uri="{FF2B5EF4-FFF2-40B4-BE49-F238E27FC236}">
                <a16:creationId xmlns:a16="http://schemas.microsoft.com/office/drawing/2014/main" id="{A3E5BCD6-0709-AC72-94A7-35053ECB034A}"/>
              </a:ext>
            </a:extLst>
          </p:cNvPr>
          <p:cNvPicPr>
            <a:picLocks noChangeAspect="1"/>
          </p:cNvPicPr>
          <p:nvPr/>
        </p:nvPicPr>
        <p:blipFill>
          <a:blip r:embed="rId3"/>
          <a:stretch>
            <a:fillRect/>
          </a:stretch>
        </p:blipFill>
        <p:spPr>
          <a:xfrm>
            <a:off x="6096000" y="1017582"/>
            <a:ext cx="5740400" cy="4279900"/>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62CF0EAD-5123-FFC8-F56D-55C592D5DC82}"/>
              </a:ext>
            </a:extLst>
          </p:cNvPr>
          <p:cNvPicPr>
            <a:picLocks noChangeAspect="1"/>
          </p:cNvPicPr>
          <p:nvPr/>
        </p:nvPicPr>
        <p:blipFill>
          <a:blip r:embed="rId4"/>
          <a:stretch>
            <a:fillRect/>
          </a:stretch>
        </p:blipFill>
        <p:spPr>
          <a:xfrm>
            <a:off x="125412" y="1017582"/>
            <a:ext cx="5740400" cy="4241800"/>
          </a:xfrm>
          <a:prstGeom prst="rect">
            <a:avLst/>
          </a:prstGeom>
        </p:spPr>
      </p:pic>
      <p:sp>
        <p:nvSpPr>
          <p:cNvPr id="12" name="TextBox 11">
            <a:extLst>
              <a:ext uri="{FF2B5EF4-FFF2-40B4-BE49-F238E27FC236}">
                <a16:creationId xmlns:a16="http://schemas.microsoft.com/office/drawing/2014/main" id="{CD4D410F-A73A-F4EB-3843-185986AB2112}"/>
              </a:ext>
            </a:extLst>
          </p:cNvPr>
          <p:cNvSpPr txBox="1"/>
          <p:nvPr/>
        </p:nvSpPr>
        <p:spPr>
          <a:xfrm>
            <a:off x="1884045" y="5542507"/>
            <a:ext cx="8423909" cy="738664"/>
          </a:xfrm>
          <a:prstGeom prst="rect">
            <a:avLst/>
          </a:prstGeom>
          <a:noFill/>
        </p:spPr>
        <p:txBody>
          <a:bodyPr wrap="none" rtlCol="0">
            <a:spAutoFit/>
          </a:bodyPr>
          <a:lstStyle/>
          <a:p>
            <a:pPr marL="285750" indent="-285750">
              <a:buFont typeface="Wingdings" pitchFamily="2" charset="2"/>
              <a:buChar char="Ø"/>
            </a:pPr>
            <a:r>
              <a:rPr lang="en-DE" sz="1400" dirty="0"/>
              <a:t>HighQFilter: removes more horizontal events </a:t>
            </a:r>
            <a:r>
              <a:rPr lang="en-DE" sz="1400" dirty="0">
                <a:sym typeface="Wingdings" pitchFamily="2" charset="2"/>
              </a:rPr>
              <a:t> muons travel large distances, not enough energy left to pass </a:t>
            </a:r>
            <a:br>
              <a:rPr lang="en-DE" sz="1400" dirty="0">
                <a:sym typeface="Wingdings" pitchFamily="2" charset="2"/>
              </a:rPr>
            </a:br>
            <a:r>
              <a:rPr lang="en-DE" sz="1400" dirty="0">
                <a:sym typeface="Wingdings" pitchFamily="2" charset="2"/>
              </a:rPr>
              <a:t>high-charge filter</a:t>
            </a:r>
          </a:p>
          <a:p>
            <a:pPr marL="285750" indent="-285750">
              <a:buFont typeface="Wingdings" pitchFamily="2" charset="2"/>
              <a:buChar char="Ø"/>
            </a:pPr>
            <a:r>
              <a:rPr lang="en-DE" sz="1400" dirty="0">
                <a:solidFill>
                  <a:srgbClr val="74B842"/>
                </a:solidFill>
                <a:sym typeface="Wingdings" pitchFamily="2" charset="2"/>
              </a:rPr>
              <a:t>Goal: keep AMAP high-energy events at surface  muon filter</a:t>
            </a:r>
            <a:endParaRPr lang="en-DE" sz="1400" dirty="0">
              <a:solidFill>
                <a:srgbClr val="74B842"/>
              </a:solidFill>
            </a:endParaRPr>
          </a:p>
        </p:txBody>
      </p:sp>
    </p:spTree>
    <p:extLst>
      <p:ext uri="{BB962C8B-B14F-4D97-AF65-F5344CB8AC3E}">
        <p14:creationId xmlns:p14="http://schemas.microsoft.com/office/powerpoint/2010/main" val="661639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AA0FD-83CD-BF81-872E-2306143E96B5}"/>
              </a:ext>
            </a:extLst>
          </p:cNvPr>
          <p:cNvSpPr>
            <a:spLocks noGrp="1"/>
          </p:cNvSpPr>
          <p:nvPr>
            <p:ph type="title"/>
          </p:nvPr>
        </p:nvSpPr>
        <p:spPr/>
        <p:txBody>
          <a:bodyPr/>
          <a:lstStyle/>
          <a:p>
            <a:r>
              <a:rPr lang="en-DE" dirty="0"/>
              <a:t>level3: 500 TeV bundle cut at surface</a:t>
            </a:r>
          </a:p>
        </p:txBody>
      </p:sp>
      <p:sp>
        <p:nvSpPr>
          <p:cNvPr id="4" name="Date Placeholder 3">
            <a:extLst>
              <a:ext uri="{FF2B5EF4-FFF2-40B4-BE49-F238E27FC236}">
                <a16:creationId xmlns:a16="http://schemas.microsoft.com/office/drawing/2014/main" id="{93B23C73-4A3B-9FD2-25AA-735CF11C235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1C9AB89-B81E-586C-619E-3558557886C8}"/>
              </a:ext>
            </a:extLst>
          </p:cNvPr>
          <p:cNvSpPr>
            <a:spLocks noGrp="1"/>
          </p:cNvSpPr>
          <p:nvPr>
            <p:ph type="sldNum" sz="quarter" idx="12"/>
          </p:nvPr>
        </p:nvSpPr>
        <p:spPr/>
        <p:txBody>
          <a:bodyPr/>
          <a:lstStyle/>
          <a:p>
            <a:fld id="{CD8304E6-5469-594D-85BC-E468E92D2243}" type="slidenum">
              <a:rPr lang="en-US" smtClean="0"/>
              <a:t>37</a:t>
            </a:fld>
            <a:endParaRPr lang="en-US"/>
          </a:p>
        </p:txBody>
      </p:sp>
      <p:pic>
        <p:nvPicPr>
          <p:cNvPr id="8" name="Picture 7">
            <a:extLst>
              <a:ext uri="{FF2B5EF4-FFF2-40B4-BE49-F238E27FC236}">
                <a16:creationId xmlns:a16="http://schemas.microsoft.com/office/drawing/2014/main" id="{8C099299-74A2-59CD-4C96-B9DB4A431B4D}"/>
              </a:ext>
            </a:extLst>
          </p:cNvPr>
          <p:cNvPicPr>
            <a:picLocks noChangeAspect="1"/>
          </p:cNvPicPr>
          <p:nvPr/>
        </p:nvPicPr>
        <p:blipFill>
          <a:blip r:embed="rId2"/>
          <a:stretch>
            <a:fillRect/>
          </a:stretch>
        </p:blipFill>
        <p:spPr>
          <a:xfrm>
            <a:off x="116192" y="1042108"/>
            <a:ext cx="5979808" cy="4535668"/>
          </a:xfrm>
          <a:prstGeom prst="rect">
            <a:avLst/>
          </a:prstGeom>
        </p:spPr>
      </p:pic>
      <p:pic>
        <p:nvPicPr>
          <p:cNvPr id="9" name="Picture 8">
            <a:extLst>
              <a:ext uri="{FF2B5EF4-FFF2-40B4-BE49-F238E27FC236}">
                <a16:creationId xmlns:a16="http://schemas.microsoft.com/office/drawing/2014/main" id="{FDE192FB-7E75-593F-8C7C-732F50EE5E30}"/>
              </a:ext>
            </a:extLst>
          </p:cNvPr>
          <p:cNvPicPr>
            <a:picLocks noChangeAspect="1"/>
          </p:cNvPicPr>
          <p:nvPr/>
        </p:nvPicPr>
        <p:blipFill>
          <a:blip r:embed="rId3"/>
          <a:stretch>
            <a:fillRect/>
          </a:stretch>
        </p:blipFill>
        <p:spPr>
          <a:xfrm>
            <a:off x="6115291" y="1042108"/>
            <a:ext cx="6079923" cy="4538534"/>
          </a:xfrm>
          <a:prstGeom prst="rect">
            <a:avLst/>
          </a:prstGeom>
        </p:spPr>
      </p:pic>
      <p:sp>
        <p:nvSpPr>
          <p:cNvPr id="3" name="TextBox 2">
            <a:extLst>
              <a:ext uri="{FF2B5EF4-FFF2-40B4-BE49-F238E27FC236}">
                <a16:creationId xmlns:a16="http://schemas.microsoft.com/office/drawing/2014/main" id="{453074BD-1FBA-45B3-6EDF-1CD12F8B9A99}"/>
              </a:ext>
            </a:extLst>
          </p:cNvPr>
          <p:cNvSpPr txBox="1"/>
          <p:nvPr/>
        </p:nvSpPr>
        <p:spPr>
          <a:xfrm>
            <a:off x="1564640" y="5796353"/>
            <a:ext cx="7847533" cy="584775"/>
          </a:xfrm>
          <a:prstGeom prst="rect">
            <a:avLst/>
          </a:prstGeom>
          <a:noFill/>
        </p:spPr>
        <p:txBody>
          <a:bodyPr wrap="none" rtlCol="0">
            <a:spAutoFit/>
          </a:bodyPr>
          <a:lstStyle/>
          <a:p>
            <a:pPr marL="285750" indent="-285750">
              <a:buFont typeface="Arial" panose="020B0604020202020204" pitchFamily="34" charset="0"/>
              <a:buChar char="•"/>
            </a:pPr>
            <a:r>
              <a:rPr lang="en-DE" sz="1600" dirty="0">
                <a:solidFill>
                  <a:srgbClr val="74B842"/>
                </a:solidFill>
              </a:rPr>
              <a:t>6 billion events expected: computationally not feasible </a:t>
            </a:r>
            <a:r>
              <a:rPr lang="en-DE" sz="1600" dirty="0">
                <a:solidFill>
                  <a:srgbClr val="74B842"/>
                </a:solidFill>
                <a:sym typeface="Wingdings" pitchFamily="2" charset="2"/>
              </a:rPr>
              <a:t> focus on high-energetic events</a:t>
            </a:r>
          </a:p>
          <a:p>
            <a:pPr marL="285750" indent="-285750">
              <a:buFont typeface="Wingdings" pitchFamily="2" charset="2"/>
              <a:buChar char="Ø"/>
            </a:pPr>
            <a:r>
              <a:rPr lang="en-DE" sz="1600" dirty="0">
                <a:solidFill>
                  <a:srgbClr val="74B842"/>
                </a:solidFill>
                <a:sym typeface="Wingdings" pitchFamily="2" charset="2"/>
              </a:rPr>
              <a:t>500 TeV cut: 6.7 Mio events left</a:t>
            </a:r>
            <a:endParaRPr lang="en-DE" sz="1600" dirty="0">
              <a:solidFill>
                <a:srgbClr val="74B842"/>
              </a:solidFill>
            </a:endParaRPr>
          </a:p>
        </p:txBody>
      </p:sp>
      <p:sp>
        <p:nvSpPr>
          <p:cNvPr id="6" name="TextBox 5">
            <a:extLst>
              <a:ext uri="{FF2B5EF4-FFF2-40B4-BE49-F238E27FC236}">
                <a16:creationId xmlns:a16="http://schemas.microsoft.com/office/drawing/2014/main" id="{92ADE5DB-9535-1323-FC07-B21C9FE11C52}"/>
              </a:ext>
            </a:extLst>
          </p:cNvPr>
          <p:cNvSpPr txBox="1"/>
          <p:nvPr/>
        </p:nvSpPr>
        <p:spPr>
          <a:xfrm>
            <a:off x="6949440" y="6538912"/>
            <a:ext cx="4034053" cy="276999"/>
          </a:xfrm>
          <a:prstGeom prst="rect">
            <a:avLst/>
          </a:prstGeom>
          <a:noFill/>
        </p:spPr>
        <p:txBody>
          <a:bodyPr wrap="none" rtlCol="0">
            <a:spAutoFit/>
          </a:bodyPr>
          <a:lstStyle/>
          <a:p>
            <a:r>
              <a:rPr lang="en-DE" sz="1200" dirty="0">
                <a:solidFill>
                  <a:srgbClr val="A5A5A5"/>
                </a:solidFill>
              </a:rPr>
              <a:t>use fast pre-cut network to estimate bundle energy at surface</a:t>
            </a:r>
          </a:p>
        </p:txBody>
      </p:sp>
    </p:spTree>
    <p:extLst>
      <p:ext uri="{BB962C8B-B14F-4D97-AF65-F5344CB8AC3E}">
        <p14:creationId xmlns:p14="http://schemas.microsoft.com/office/powerpoint/2010/main" val="4204839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Data-MC</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38</a:t>
            </a:fld>
            <a:endParaRPr lang="en-US"/>
          </a:p>
        </p:txBody>
      </p:sp>
    </p:spTree>
    <p:extLst>
      <p:ext uri="{BB962C8B-B14F-4D97-AF65-F5344CB8AC3E}">
        <p14:creationId xmlns:p14="http://schemas.microsoft.com/office/powerpoint/2010/main" val="473681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649B-BE72-AC9B-0F20-F92D44F12E79}"/>
              </a:ext>
            </a:extLst>
          </p:cNvPr>
          <p:cNvSpPr>
            <a:spLocks noGrp="1"/>
          </p:cNvSpPr>
          <p:nvPr>
            <p:ph type="title"/>
          </p:nvPr>
        </p:nvSpPr>
        <p:spPr/>
        <p:txBody>
          <a:bodyPr/>
          <a:lstStyle/>
          <a:p>
            <a:r>
              <a:rPr lang="en-DE" dirty="0"/>
              <a:t>Cos(zenith)</a:t>
            </a:r>
          </a:p>
        </p:txBody>
      </p:sp>
      <p:pic>
        <p:nvPicPr>
          <p:cNvPr id="7" name="Content Placeholder 6" descr="A graph of data and numbers&#10;&#10;Description automatically generated with medium confidence">
            <a:extLst>
              <a:ext uri="{FF2B5EF4-FFF2-40B4-BE49-F238E27FC236}">
                <a16:creationId xmlns:a16="http://schemas.microsoft.com/office/drawing/2014/main" id="{16418469-BAD9-67D3-A2F8-E612FE5BDE5E}"/>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A8FD23B0-8246-66AA-B80F-0A51752095E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E00F1F7-8B39-818B-0032-B335676D0B04}"/>
              </a:ext>
            </a:extLst>
          </p:cNvPr>
          <p:cNvSpPr>
            <a:spLocks noGrp="1"/>
          </p:cNvSpPr>
          <p:nvPr>
            <p:ph type="sldNum" sz="quarter" idx="12"/>
          </p:nvPr>
        </p:nvSpPr>
        <p:spPr/>
        <p:txBody>
          <a:bodyPr/>
          <a:lstStyle/>
          <a:p>
            <a:fld id="{CD8304E6-5469-594D-85BC-E468E92D2243}" type="slidenum">
              <a:rPr lang="en-US" smtClean="0"/>
              <a:t>39</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ED33899B-0B73-B6F4-7EF8-E686BB383466}"/>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30349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98EB-B8F0-3372-0163-7EC4075F3F1D}"/>
              </a:ext>
            </a:extLst>
          </p:cNvPr>
          <p:cNvSpPr>
            <a:spLocks noGrp="1"/>
          </p:cNvSpPr>
          <p:nvPr>
            <p:ph type="ctrTitle"/>
          </p:nvPr>
        </p:nvSpPr>
        <p:spPr/>
        <p:txBody>
          <a:bodyPr/>
          <a:lstStyle/>
          <a:p>
            <a:r>
              <a:rPr lang="en-DE" dirty="0"/>
              <a:t>Unfolding</a:t>
            </a:r>
          </a:p>
        </p:txBody>
      </p:sp>
      <p:sp>
        <p:nvSpPr>
          <p:cNvPr id="3" name="Subtitle 2">
            <a:extLst>
              <a:ext uri="{FF2B5EF4-FFF2-40B4-BE49-F238E27FC236}">
                <a16:creationId xmlns:a16="http://schemas.microsoft.com/office/drawing/2014/main" id="{3D978CF6-B348-AE36-40F3-C0D298694A47}"/>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8CB257F4-7902-ECA6-6A7A-1A308E488D6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1A304EF-916B-B9BF-9607-285CFACFD151}"/>
              </a:ext>
            </a:extLst>
          </p:cNvPr>
          <p:cNvSpPr>
            <a:spLocks noGrp="1"/>
          </p:cNvSpPr>
          <p:nvPr>
            <p:ph type="sldNum" sz="quarter" idx="12"/>
          </p:nvPr>
        </p:nvSpPr>
        <p:spPr/>
        <p:txBody>
          <a:bodyPr/>
          <a:lstStyle/>
          <a:p>
            <a:fld id="{CD8304E6-5469-594D-85BC-E468E92D2243}" type="slidenum">
              <a:rPr lang="en-US" smtClean="0"/>
              <a:t>4</a:t>
            </a:fld>
            <a:endParaRPr lang="en-US"/>
          </a:p>
        </p:txBody>
      </p:sp>
      <p:pic>
        <p:nvPicPr>
          <p:cNvPr id="6" name="Picture 2" descr="Logo Cosmic Interacting Matters">
            <a:extLst>
              <a:ext uri="{FF2B5EF4-FFF2-40B4-BE49-F238E27FC236}">
                <a16:creationId xmlns:a16="http://schemas.microsoft.com/office/drawing/2014/main" id="{03F077F8-C535-1CAC-1487-50DCCFE29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5892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2F6A-8CC1-8A29-D184-94BA7D2DE6BE}"/>
              </a:ext>
            </a:extLst>
          </p:cNvPr>
          <p:cNvSpPr>
            <a:spLocks noGrp="1"/>
          </p:cNvSpPr>
          <p:nvPr>
            <p:ph type="title"/>
          </p:nvPr>
        </p:nvSpPr>
        <p:spPr/>
        <p:txBody>
          <a:bodyPr/>
          <a:lstStyle/>
          <a:p>
            <a:r>
              <a:rPr lang="en-DE" dirty="0"/>
              <a:t>Entry position z—vertex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191346E4-6E9A-42E3-6A2B-3A049D284B4C}"/>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1AF4DF06-2974-850F-BAA8-371CF1A996B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A0FF03-768F-4FB1-9561-9E2866B26DF3}"/>
              </a:ext>
            </a:extLst>
          </p:cNvPr>
          <p:cNvSpPr>
            <a:spLocks noGrp="1"/>
          </p:cNvSpPr>
          <p:nvPr>
            <p:ph type="sldNum" sz="quarter" idx="12"/>
          </p:nvPr>
        </p:nvSpPr>
        <p:spPr/>
        <p:txBody>
          <a:bodyPr/>
          <a:lstStyle/>
          <a:p>
            <a:fld id="{CD8304E6-5469-594D-85BC-E468E92D2243}" type="slidenum">
              <a:rPr lang="en-US" smtClean="0"/>
              <a:t>40</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77F227A9-175F-E377-818C-15754D2C18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54135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ECDF-4334-B602-283B-B30C471F7747}"/>
              </a:ext>
            </a:extLst>
          </p:cNvPr>
          <p:cNvSpPr>
            <a:spLocks noGrp="1"/>
          </p:cNvSpPr>
          <p:nvPr>
            <p:ph type="title"/>
          </p:nvPr>
        </p:nvSpPr>
        <p:spPr/>
        <p:txBody>
          <a:bodyPr/>
          <a:lstStyle/>
          <a:p>
            <a:r>
              <a:rPr lang="en-DE" dirty="0"/>
              <a:t>z—reweighting </a:t>
            </a:r>
          </a:p>
        </p:txBody>
      </p:sp>
      <p:sp>
        <p:nvSpPr>
          <p:cNvPr id="4" name="Date Placeholder 3">
            <a:extLst>
              <a:ext uri="{FF2B5EF4-FFF2-40B4-BE49-F238E27FC236}">
                <a16:creationId xmlns:a16="http://schemas.microsoft.com/office/drawing/2014/main" id="{B712929E-B870-10AD-8925-EBD86319F1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386FC71-D33C-0DDA-A88D-6487751C5D50}"/>
              </a:ext>
            </a:extLst>
          </p:cNvPr>
          <p:cNvSpPr>
            <a:spLocks noGrp="1"/>
          </p:cNvSpPr>
          <p:nvPr>
            <p:ph type="sldNum" sz="quarter" idx="12"/>
          </p:nvPr>
        </p:nvSpPr>
        <p:spPr/>
        <p:txBody>
          <a:bodyPr/>
          <a:lstStyle/>
          <a:p>
            <a:fld id="{CD8304E6-5469-594D-85BC-E468E92D2243}" type="slidenum">
              <a:rPr lang="en-US" smtClean="0"/>
              <a:t>41</a:t>
            </a:fld>
            <a:endParaRPr lang="en-US"/>
          </a:p>
        </p:txBody>
      </p:sp>
      <p:pic>
        <p:nvPicPr>
          <p:cNvPr id="6" name="Picture 5">
            <a:extLst>
              <a:ext uri="{FF2B5EF4-FFF2-40B4-BE49-F238E27FC236}">
                <a16:creationId xmlns:a16="http://schemas.microsoft.com/office/drawing/2014/main" id="{2583AB3A-6533-68C5-FF9D-06578667126F}"/>
              </a:ext>
            </a:extLst>
          </p:cNvPr>
          <p:cNvPicPr>
            <a:picLocks noChangeAspect="1"/>
          </p:cNvPicPr>
          <p:nvPr/>
        </p:nvPicPr>
        <p:blipFill>
          <a:blip r:embed="rId2"/>
          <a:stretch>
            <a:fillRect/>
          </a:stretch>
        </p:blipFill>
        <p:spPr>
          <a:xfrm>
            <a:off x="3076832" y="523426"/>
            <a:ext cx="8674901" cy="5892023"/>
          </a:xfrm>
          <a:prstGeom prst="rect">
            <a:avLst/>
          </a:prstGeom>
        </p:spPr>
      </p:pic>
      <p:sp>
        <p:nvSpPr>
          <p:cNvPr id="7" name="TextBox 6">
            <a:extLst>
              <a:ext uri="{FF2B5EF4-FFF2-40B4-BE49-F238E27FC236}">
                <a16:creationId xmlns:a16="http://schemas.microsoft.com/office/drawing/2014/main" id="{4ABA0F01-7BB7-25BC-01CC-E7EEC1D8E21D}"/>
              </a:ext>
            </a:extLst>
          </p:cNvPr>
          <p:cNvSpPr txBox="1"/>
          <p:nvPr/>
        </p:nvSpPr>
        <p:spPr>
          <a:xfrm>
            <a:off x="16892" y="2346900"/>
            <a:ext cx="3059940" cy="923330"/>
          </a:xfrm>
          <a:prstGeom prst="rect">
            <a:avLst/>
          </a:prstGeom>
          <a:noFill/>
        </p:spPr>
        <p:txBody>
          <a:bodyPr wrap="none" rtlCol="0">
            <a:spAutoFit/>
          </a:bodyPr>
          <a:lstStyle/>
          <a:p>
            <a:pPr marL="285750" indent="-285750">
              <a:buFont typeface="Arial" panose="020B0604020202020204" pitchFamily="34" charset="0"/>
              <a:buChar char="•"/>
            </a:pPr>
            <a:r>
              <a:rPr lang="en-DE" dirty="0"/>
              <a:t>re-weight events to enforce</a:t>
            </a:r>
            <a:br>
              <a:rPr lang="en-DE" dirty="0"/>
            </a:br>
            <a:r>
              <a:rPr lang="en-DE" dirty="0"/>
              <a:t>a perfect agreement in </a:t>
            </a:r>
            <a:br>
              <a:rPr lang="en-DE" dirty="0"/>
            </a:br>
            <a:r>
              <a:rPr lang="en-DE" dirty="0"/>
              <a:t>the center z—position </a:t>
            </a:r>
          </a:p>
        </p:txBody>
      </p:sp>
    </p:spTree>
    <p:extLst>
      <p:ext uri="{BB962C8B-B14F-4D97-AF65-F5344CB8AC3E}">
        <p14:creationId xmlns:p14="http://schemas.microsoft.com/office/powerpoint/2010/main" val="2060846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254C8-6F55-F0AA-0C4D-310F8A259103}"/>
              </a:ext>
            </a:extLst>
          </p:cNvPr>
          <p:cNvSpPr>
            <a:spLocks noGrp="1"/>
          </p:cNvSpPr>
          <p:nvPr>
            <p:ph type="title"/>
          </p:nvPr>
        </p:nvSpPr>
        <p:spPr/>
        <p:txBody>
          <a:bodyPr/>
          <a:lstStyle/>
          <a:p>
            <a:r>
              <a:rPr lang="en-DE" dirty="0"/>
              <a:t>Check z—reweighting </a:t>
            </a:r>
          </a:p>
        </p:txBody>
      </p:sp>
      <p:sp>
        <p:nvSpPr>
          <p:cNvPr id="4" name="Date Placeholder 3">
            <a:extLst>
              <a:ext uri="{FF2B5EF4-FFF2-40B4-BE49-F238E27FC236}">
                <a16:creationId xmlns:a16="http://schemas.microsoft.com/office/drawing/2014/main" id="{C51C0075-96EB-C95D-82D2-C2F2D231D0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8CDF57-1127-2C83-68A1-7FB5FF3C88E8}"/>
              </a:ext>
            </a:extLst>
          </p:cNvPr>
          <p:cNvSpPr>
            <a:spLocks noGrp="1"/>
          </p:cNvSpPr>
          <p:nvPr>
            <p:ph type="sldNum" sz="quarter" idx="12"/>
          </p:nvPr>
        </p:nvSpPr>
        <p:spPr/>
        <p:txBody>
          <a:bodyPr/>
          <a:lstStyle/>
          <a:p>
            <a:fld id="{CD8304E6-5469-594D-85BC-E468E92D2243}" type="slidenum">
              <a:rPr lang="en-US" smtClean="0"/>
              <a:t>42</a:t>
            </a:fld>
            <a:endParaRPr lang="en-US"/>
          </a:p>
        </p:txBody>
      </p:sp>
      <p:pic>
        <p:nvPicPr>
          <p:cNvPr id="6" name="Picture 5">
            <a:extLst>
              <a:ext uri="{FF2B5EF4-FFF2-40B4-BE49-F238E27FC236}">
                <a16:creationId xmlns:a16="http://schemas.microsoft.com/office/drawing/2014/main" id="{4352AD90-59CF-5B4B-CEF9-1CB2DB4E4362}"/>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C611B103-FEAB-A935-4F81-E0A6ACFF824E}"/>
              </a:ext>
            </a:extLst>
          </p:cNvPr>
          <p:cNvPicPr>
            <a:picLocks noChangeAspect="1"/>
          </p:cNvPicPr>
          <p:nvPr/>
        </p:nvPicPr>
        <p:blipFill>
          <a:blip r:embed="rId3"/>
          <a:stretch>
            <a:fillRect/>
          </a:stretch>
        </p:blipFill>
        <p:spPr>
          <a:xfrm>
            <a:off x="6438900" y="1274233"/>
            <a:ext cx="5753100" cy="4292600"/>
          </a:xfrm>
          <a:prstGeom prst="rect">
            <a:avLst/>
          </a:prstGeom>
        </p:spPr>
      </p:pic>
      <p:sp>
        <p:nvSpPr>
          <p:cNvPr id="3" name="TextBox 2">
            <a:extLst>
              <a:ext uri="{FF2B5EF4-FFF2-40B4-BE49-F238E27FC236}">
                <a16:creationId xmlns:a16="http://schemas.microsoft.com/office/drawing/2014/main" id="{F2E90DBF-BA1A-4927-0A4B-B0D7BBC950FF}"/>
              </a:ext>
            </a:extLst>
          </p:cNvPr>
          <p:cNvSpPr txBox="1"/>
          <p:nvPr/>
        </p:nvSpPr>
        <p:spPr>
          <a:xfrm>
            <a:off x="3454400" y="5937956"/>
            <a:ext cx="529324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re-weighting has no large effect on cos(zenith) and energy</a:t>
            </a:r>
          </a:p>
        </p:txBody>
      </p:sp>
    </p:spTree>
    <p:extLst>
      <p:ext uri="{BB962C8B-B14F-4D97-AF65-F5344CB8AC3E}">
        <p14:creationId xmlns:p14="http://schemas.microsoft.com/office/powerpoint/2010/main" val="2890330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EB61-6431-03E8-1C7B-B750FE5F4362}"/>
              </a:ext>
            </a:extLst>
          </p:cNvPr>
          <p:cNvSpPr>
            <a:spLocks noGrp="1"/>
          </p:cNvSpPr>
          <p:nvPr>
            <p:ph type="title"/>
          </p:nvPr>
        </p:nvSpPr>
        <p:spPr/>
        <p:txBody>
          <a:bodyPr/>
          <a:lstStyle/>
          <a:p>
            <a:r>
              <a:rPr lang="en-DE" dirty="0"/>
              <a:t>Level5: quality cuts</a:t>
            </a:r>
          </a:p>
        </p:txBody>
      </p:sp>
      <p:sp>
        <p:nvSpPr>
          <p:cNvPr id="4" name="Date Placeholder 3">
            <a:extLst>
              <a:ext uri="{FF2B5EF4-FFF2-40B4-BE49-F238E27FC236}">
                <a16:creationId xmlns:a16="http://schemas.microsoft.com/office/drawing/2014/main" id="{635F6268-E382-414A-76FA-5E52A2D0AFE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765EB6C-DB6F-0295-80F9-C478D80364C2}"/>
              </a:ext>
            </a:extLst>
          </p:cNvPr>
          <p:cNvSpPr>
            <a:spLocks noGrp="1"/>
          </p:cNvSpPr>
          <p:nvPr>
            <p:ph type="sldNum" sz="quarter" idx="12"/>
          </p:nvPr>
        </p:nvSpPr>
        <p:spPr/>
        <p:txBody>
          <a:bodyPr/>
          <a:lstStyle/>
          <a:p>
            <a:fld id="{CD8304E6-5469-594D-85BC-E468E92D2243}" type="slidenum">
              <a:rPr lang="en-US" smtClean="0"/>
              <a:t>43</a:t>
            </a:fld>
            <a:endParaRPr lang="en-US"/>
          </a:p>
        </p:txBody>
      </p:sp>
      <p:graphicFrame>
        <p:nvGraphicFramePr>
          <p:cNvPr id="6" name="Table 5">
            <a:extLst>
              <a:ext uri="{FF2B5EF4-FFF2-40B4-BE49-F238E27FC236}">
                <a16:creationId xmlns:a16="http://schemas.microsoft.com/office/drawing/2014/main" id="{10747B96-CCF6-4F60-7CF0-A49B717C980E}"/>
              </a:ext>
            </a:extLst>
          </p:cNvPr>
          <p:cNvGraphicFramePr>
            <a:graphicFrameLocks noGrp="1"/>
          </p:cNvGraphicFramePr>
          <p:nvPr>
            <p:extLst>
              <p:ext uri="{D42A27DB-BD31-4B8C-83A1-F6EECF244321}">
                <p14:modId xmlns:p14="http://schemas.microsoft.com/office/powerpoint/2010/main" val="470727288"/>
              </p:ext>
            </p:extLst>
          </p:nvPr>
        </p:nvGraphicFramePr>
        <p:xfrm>
          <a:off x="325120" y="1948895"/>
          <a:ext cx="4683759" cy="2225040"/>
        </p:xfrm>
        <a:graphic>
          <a:graphicData uri="http://schemas.openxmlformats.org/drawingml/2006/table">
            <a:tbl>
              <a:tblPr firstRow="1" bandRow="1">
                <a:tableStyleId>{93296810-A885-4BE3-A3E7-6D5BEEA58F35}</a:tableStyleId>
              </a:tblPr>
              <a:tblGrid>
                <a:gridCol w="1950720">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83359">
                  <a:extLst>
                    <a:ext uri="{9D8B030D-6E8A-4147-A177-3AD203B41FA5}">
                      <a16:colId xmlns:a16="http://schemas.microsoft.com/office/drawing/2014/main" val="291661450"/>
                    </a:ext>
                  </a:extLst>
                </a:gridCol>
              </a:tblGrid>
              <a:tr h="370840">
                <a:tc>
                  <a:txBody>
                    <a:bodyPr/>
                    <a:lstStyle/>
                    <a:p>
                      <a:r>
                        <a:rPr lang="en-DE" dirty="0"/>
                        <a:t>containment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length in detector</a:t>
                      </a:r>
                    </a:p>
                  </a:txBody>
                  <a:tcPr/>
                </a:tc>
                <a:tc>
                  <a:txBody>
                    <a:bodyPr/>
                    <a:lstStyle/>
                    <a:p>
                      <a:pPr algn="ctr"/>
                      <a:r>
                        <a:rPr lang="en-DE" dirty="0"/>
                        <a:t>1000 m</a:t>
                      </a:r>
                    </a:p>
                  </a:txBody>
                  <a:tcPr/>
                </a:tc>
                <a:tc>
                  <a:txBody>
                    <a:bodyPr/>
                    <a:lstStyle/>
                    <a:p>
                      <a:pPr algn="ctr"/>
                      <a:r>
                        <a:rPr lang="en-DE" dirty="0"/>
                        <a:t>2000 m</a:t>
                      </a:r>
                    </a:p>
                  </a:txBody>
                  <a:tcPr/>
                </a:tc>
                <a:extLst>
                  <a:ext uri="{0D108BD9-81ED-4DB2-BD59-A6C34878D82A}">
                    <a16:rowId xmlns:a16="http://schemas.microsoft.com/office/drawing/2014/main" val="730928990"/>
                  </a:ext>
                </a:extLst>
              </a:tr>
              <a:tr h="370840">
                <a:tc>
                  <a:txBody>
                    <a:bodyPr/>
                    <a:lstStyle/>
                    <a:p>
                      <a:r>
                        <a:rPr lang="en-DE" dirty="0"/>
                        <a:t>entry pos x, y</a:t>
                      </a:r>
                    </a:p>
                  </a:txBody>
                  <a:tcPr/>
                </a:tc>
                <a:tc>
                  <a:txBody>
                    <a:bodyPr/>
                    <a:lstStyle/>
                    <a:p>
                      <a:pPr algn="ctr"/>
                      <a:r>
                        <a:rPr lang="en-DE" dirty="0"/>
                        <a:t>-750 m</a:t>
                      </a:r>
                    </a:p>
                  </a:txBody>
                  <a:tcPr/>
                </a:tc>
                <a:tc>
                  <a:txBody>
                    <a:bodyPr/>
                    <a:lstStyle/>
                    <a:p>
                      <a:pPr algn="ctr"/>
                      <a:r>
                        <a:rPr lang="en-DE" dirty="0"/>
                        <a:t>750 m</a:t>
                      </a:r>
                    </a:p>
                  </a:txBody>
                  <a:tcPr/>
                </a:tc>
                <a:extLst>
                  <a:ext uri="{0D108BD9-81ED-4DB2-BD59-A6C34878D82A}">
                    <a16:rowId xmlns:a16="http://schemas.microsoft.com/office/drawing/2014/main" val="1881282361"/>
                  </a:ext>
                </a:extLst>
              </a:tr>
              <a:tr h="370840">
                <a:tc>
                  <a:txBody>
                    <a:bodyPr/>
                    <a:lstStyle/>
                    <a:p>
                      <a:r>
                        <a:rPr lang="en-DE" dirty="0"/>
                        <a:t>entry pos z</a:t>
                      </a:r>
                    </a:p>
                  </a:txBody>
                  <a:tcPr/>
                </a:tc>
                <a:tc>
                  <a:txBody>
                    <a:bodyPr/>
                    <a:lstStyle/>
                    <a:p>
                      <a:pPr algn="ctr"/>
                      <a:r>
                        <a:rPr lang="en-DE" dirty="0"/>
                        <a:t>-500 m</a:t>
                      </a:r>
                    </a:p>
                  </a:txBody>
                  <a:tcPr/>
                </a:tc>
                <a:tc>
                  <a:txBody>
                    <a:bodyPr/>
                    <a:lstStyle/>
                    <a:p>
                      <a:pPr algn="ctr"/>
                      <a:r>
                        <a:rPr lang="en-DE" dirty="0"/>
                        <a:t>750 m</a:t>
                      </a:r>
                    </a:p>
                  </a:txBody>
                  <a:tcPr/>
                </a:tc>
                <a:extLst>
                  <a:ext uri="{0D108BD9-81ED-4DB2-BD59-A6C34878D82A}">
                    <a16:rowId xmlns:a16="http://schemas.microsoft.com/office/drawing/2014/main" val="3567701541"/>
                  </a:ext>
                </a:extLst>
              </a:tr>
              <a:tr h="370840">
                <a:tc>
                  <a:txBody>
                    <a:bodyPr/>
                    <a:lstStyle/>
                    <a:p>
                      <a:r>
                        <a:rPr lang="en-DE" dirty="0"/>
                        <a:t>center pos x, y</a:t>
                      </a:r>
                    </a:p>
                  </a:txBody>
                  <a:tcPr/>
                </a:tc>
                <a:tc>
                  <a:txBody>
                    <a:bodyPr/>
                    <a:lstStyle/>
                    <a:p>
                      <a:pPr algn="ctr"/>
                      <a:r>
                        <a:rPr lang="en-DE" dirty="0"/>
                        <a:t>-550 m</a:t>
                      </a:r>
                    </a:p>
                  </a:txBody>
                  <a:tcPr/>
                </a:tc>
                <a:tc>
                  <a:txBody>
                    <a:bodyPr/>
                    <a:lstStyle/>
                    <a:p>
                      <a:pPr algn="ctr"/>
                      <a:r>
                        <a:rPr lang="en-DE" dirty="0"/>
                        <a:t>550 m</a:t>
                      </a:r>
                    </a:p>
                  </a:txBody>
                  <a:tcPr/>
                </a:tc>
                <a:extLst>
                  <a:ext uri="{0D108BD9-81ED-4DB2-BD59-A6C34878D82A}">
                    <a16:rowId xmlns:a16="http://schemas.microsoft.com/office/drawing/2014/main" val="3187826914"/>
                  </a:ext>
                </a:extLst>
              </a:tr>
              <a:tr h="370840">
                <a:tc>
                  <a:txBody>
                    <a:bodyPr/>
                    <a:lstStyle/>
                    <a:p>
                      <a:r>
                        <a:rPr lang="en-DE" dirty="0"/>
                        <a:t>center pos z</a:t>
                      </a:r>
                    </a:p>
                  </a:txBody>
                  <a:tcPr/>
                </a:tc>
                <a:tc>
                  <a:txBody>
                    <a:bodyPr/>
                    <a:lstStyle/>
                    <a:p>
                      <a:pPr algn="ctr"/>
                      <a:r>
                        <a:rPr lang="en-DE" dirty="0"/>
                        <a:t>-650 m </a:t>
                      </a:r>
                    </a:p>
                  </a:txBody>
                  <a:tcPr/>
                </a:tc>
                <a:tc>
                  <a:txBody>
                    <a:bodyPr/>
                    <a:lstStyle/>
                    <a:p>
                      <a:pPr algn="ctr"/>
                      <a:r>
                        <a:rPr lang="en-DE" dirty="0"/>
                        <a:t>650 m</a:t>
                      </a:r>
                    </a:p>
                  </a:txBody>
                  <a:tcPr/>
                </a:tc>
                <a:extLst>
                  <a:ext uri="{0D108BD9-81ED-4DB2-BD59-A6C34878D82A}">
                    <a16:rowId xmlns:a16="http://schemas.microsoft.com/office/drawing/2014/main" val="3040805805"/>
                  </a:ext>
                </a:extLst>
              </a:tr>
            </a:tbl>
          </a:graphicData>
        </a:graphic>
      </p:graphicFrame>
      <p:graphicFrame>
        <p:nvGraphicFramePr>
          <p:cNvPr id="7" name="Table 6">
            <a:extLst>
              <a:ext uri="{FF2B5EF4-FFF2-40B4-BE49-F238E27FC236}">
                <a16:creationId xmlns:a16="http://schemas.microsoft.com/office/drawing/2014/main" id="{ED9B961B-A5BE-2E91-268F-DBF8286EDD71}"/>
              </a:ext>
            </a:extLst>
          </p:cNvPr>
          <p:cNvGraphicFramePr>
            <a:graphicFrameLocks noGrp="1"/>
          </p:cNvGraphicFramePr>
          <p:nvPr>
            <p:extLst>
              <p:ext uri="{D42A27DB-BD31-4B8C-83A1-F6EECF244321}">
                <p14:modId xmlns:p14="http://schemas.microsoft.com/office/powerpoint/2010/main" val="2473835492"/>
              </p:ext>
            </p:extLst>
          </p:nvPr>
        </p:nvGraphicFramePr>
        <p:xfrm>
          <a:off x="325119" y="4612402"/>
          <a:ext cx="4683760" cy="1112520"/>
        </p:xfrm>
        <a:graphic>
          <a:graphicData uri="http://schemas.openxmlformats.org/drawingml/2006/table">
            <a:tbl>
              <a:tblPr firstRow="1" bandRow="1">
                <a:tableStyleId>{93296810-A885-4BE3-A3E7-6D5BEEA58F35}</a:tableStyleId>
              </a:tblPr>
              <a:tblGrid>
                <a:gridCol w="2011681">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22399">
                  <a:extLst>
                    <a:ext uri="{9D8B030D-6E8A-4147-A177-3AD203B41FA5}">
                      <a16:colId xmlns:a16="http://schemas.microsoft.com/office/drawing/2014/main" val="291661450"/>
                    </a:ext>
                  </a:extLst>
                </a:gridCol>
              </a:tblGrid>
              <a:tr h="370840">
                <a:tc>
                  <a:txBody>
                    <a:bodyPr/>
                    <a:lstStyle/>
                    <a:p>
                      <a:r>
                        <a:rPr lang="en-DE" dirty="0"/>
                        <a:t>neutrino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cos(zenith)</a:t>
                      </a:r>
                    </a:p>
                  </a:txBody>
                  <a:tcPr/>
                </a:tc>
                <a:tc>
                  <a:txBody>
                    <a:bodyPr/>
                    <a:lstStyle/>
                    <a:p>
                      <a:pPr algn="ctr"/>
                      <a:r>
                        <a:rPr lang="en-DE" dirty="0"/>
                        <a:t>0.2</a:t>
                      </a:r>
                    </a:p>
                  </a:txBody>
                  <a:tcPr/>
                </a:tc>
                <a:tc>
                  <a:txBody>
                    <a:bodyPr/>
                    <a:lstStyle/>
                    <a:p>
                      <a:pPr algn="ctr"/>
                      <a:endParaRPr lang="en-DE" dirty="0"/>
                    </a:p>
                  </a:txBody>
                  <a:tcPr/>
                </a:tc>
                <a:extLst>
                  <a:ext uri="{0D108BD9-81ED-4DB2-BD59-A6C34878D82A}">
                    <a16:rowId xmlns:a16="http://schemas.microsoft.com/office/drawing/2014/main" val="730928990"/>
                  </a:ext>
                </a:extLst>
              </a:tr>
              <a:tr h="370840">
                <a:tc>
                  <a:txBody>
                    <a:bodyPr/>
                    <a:lstStyle/>
                    <a:p>
                      <a:r>
                        <a:rPr lang="en-DE" dirty="0"/>
                        <a:t>length</a:t>
                      </a:r>
                    </a:p>
                  </a:txBody>
                  <a:tcPr/>
                </a:tc>
                <a:tc>
                  <a:txBody>
                    <a:bodyPr/>
                    <a:lstStyle/>
                    <a:p>
                      <a:pPr algn="ctr"/>
                      <a:r>
                        <a:rPr lang="en-DE" dirty="0"/>
                        <a:t>5000 m </a:t>
                      </a:r>
                    </a:p>
                  </a:txBody>
                  <a:tcPr/>
                </a:tc>
                <a:tc>
                  <a:txBody>
                    <a:bodyPr/>
                    <a:lstStyle/>
                    <a:p>
                      <a:pPr algn="ctr"/>
                      <a:r>
                        <a:rPr lang="en-DE" dirty="0"/>
                        <a:t>15000 m</a:t>
                      </a:r>
                    </a:p>
                  </a:txBody>
                  <a:tcPr/>
                </a:tc>
                <a:extLst>
                  <a:ext uri="{0D108BD9-81ED-4DB2-BD59-A6C34878D82A}">
                    <a16:rowId xmlns:a16="http://schemas.microsoft.com/office/drawing/2014/main" val="1881282361"/>
                  </a:ext>
                </a:extLst>
              </a:tr>
            </a:tbl>
          </a:graphicData>
        </a:graphic>
      </p:graphicFrame>
      <p:graphicFrame>
        <p:nvGraphicFramePr>
          <p:cNvPr id="10" name="Table 9">
            <a:extLst>
              <a:ext uri="{FF2B5EF4-FFF2-40B4-BE49-F238E27FC236}">
                <a16:creationId xmlns:a16="http://schemas.microsoft.com/office/drawing/2014/main" id="{A1FA6D48-7DBA-A1AE-7351-5A480CD07217}"/>
              </a:ext>
            </a:extLst>
          </p:cNvPr>
          <p:cNvGraphicFramePr>
            <a:graphicFrameLocks noGrp="1"/>
          </p:cNvGraphicFramePr>
          <p:nvPr>
            <p:extLst>
              <p:ext uri="{D42A27DB-BD31-4B8C-83A1-F6EECF244321}">
                <p14:modId xmlns:p14="http://schemas.microsoft.com/office/powerpoint/2010/main" val="372544578"/>
              </p:ext>
            </p:extLst>
          </p:nvPr>
        </p:nvGraphicFramePr>
        <p:xfrm>
          <a:off x="6434783" y="1853882"/>
          <a:ext cx="4683759" cy="4079240"/>
        </p:xfrm>
        <a:graphic>
          <a:graphicData uri="http://schemas.openxmlformats.org/drawingml/2006/table">
            <a:tbl>
              <a:tblPr firstRow="1" bandRow="1">
                <a:tableStyleId>{93296810-A885-4BE3-A3E7-6D5BEEA58F35}</a:tableStyleId>
              </a:tblPr>
              <a:tblGrid>
                <a:gridCol w="2607617">
                  <a:extLst>
                    <a:ext uri="{9D8B030D-6E8A-4147-A177-3AD203B41FA5}">
                      <a16:colId xmlns:a16="http://schemas.microsoft.com/office/drawing/2014/main" val="1460686691"/>
                    </a:ext>
                  </a:extLst>
                </a:gridCol>
                <a:gridCol w="2076142">
                  <a:extLst>
                    <a:ext uri="{9D8B030D-6E8A-4147-A177-3AD203B41FA5}">
                      <a16:colId xmlns:a16="http://schemas.microsoft.com/office/drawing/2014/main" val="291661450"/>
                    </a:ext>
                  </a:extLst>
                </a:gridCol>
              </a:tblGrid>
              <a:tr h="370840">
                <a:tc>
                  <a:txBody>
                    <a:bodyPr/>
                    <a:lstStyle/>
                    <a:p>
                      <a:r>
                        <a:rPr lang="en-DE" dirty="0"/>
                        <a:t>uncertainty cuts</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bundle energy at entry</a:t>
                      </a:r>
                    </a:p>
                  </a:txBody>
                  <a:tcPr/>
                </a:tc>
                <a:tc>
                  <a:txBody>
                    <a:bodyPr/>
                    <a:lstStyle/>
                    <a:p>
                      <a:pPr algn="ctr"/>
                      <a:r>
                        <a:rPr lang="en-DE" dirty="0"/>
                        <a:t>0.9 log10(GeV)</a:t>
                      </a:r>
                    </a:p>
                  </a:txBody>
                  <a:tcPr/>
                </a:tc>
                <a:extLst>
                  <a:ext uri="{0D108BD9-81ED-4DB2-BD59-A6C34878D82A}">
                    <a16:rowId xmlns:a16="http://schemas.microsoft.com/office/drawing/2014/main" val="730928990"/>
                  </a:ext>
                </a:extLst>
              </a:tr>
              <a:tr h="370840">
                <a:tc>
                  <a:txBody>
                    <a:bodyPr/>
                    <a:lstStyle/>
                    <a:p>
                      <a:r>
                        <a:rPr lang="en-DE" dirty="0"/>
                        <a:t>bundle energy at surface</a:t>
                      </a:r>
                    </a:p>
                  </a:txBody>
                  <a:tcPr/>
                </a:tc>
                <a:tc>
                  <a:txBody>
                    <a:bodyPr/>
                    <a:lstStyle/>
                    <a:p>
                      <a:pPr algn="ctr"/>
                      <a:r>
                        <a:rPr lang="en-DE" dirty="0"/>
                        <a:t>2.0 log10(GeV)</a:t>
                      </a:r>
                    </a:p>
                  </a:txBody>
                  <a:tcPr/>
                </a:tc>
                <a:extLst>
                  <a:ext uri="{0D108BD9-81ED-4DB2-BD59-A6C34878D82A}">
                    <a16:rowId xmlns:a16="http://schemas.microsoft.com/office/drawing/2014/main" val="1881282361"/>
                  </a:ext>
                </a:extLst>
              </a:tr>
              <a:tr h="370840">
                <a:tc>
                  <a:txBody>
                    <a:bodyPr/>
                    <a:lstStyle/>
                    <a:p>
                      <a:r>
                        <a:rPr lang="en-DE" dirty="0"/>
                        <a:t>zenith</a:t>
                      </a:r>
                    </a:p>
                  </a:txBody>
                  <a:tcPr/>
                </a:tc>
                <a:tc>
                  <a:txBody>
                    <a:bodyPr/>
                    <a:lstStyle/>
                    <a:p>
                      <a:pPr algn="ctr"/>
                      <a:r>
                        <a:rPr lang="en-DE" dirty="0"/>
                        <a:t>0.1 rad</a:t>
                      </a:r>
                    </a:p>
                  </a:txBody>
                  <a:tcPr/>
                </a:tc>
                <a:extLst>
                  <a:ext uri="{0D108BD9-81ED-4DB2-BD59-A6C34878D82A}">
                    <a16:rowId xmlns:a16="http://schemas.microsoft.com/office/drawing/2014/main" val="3567701541"/>
                  </a:ext>
                </a:extLst>
              </a:tr>
              <a:tr h="370840">
                <a:tc>
                  <a:txBody>
                    <a:bodyPr/>
                    <a:lstStyle/>
                    <a:p>
                      <a:r>
                        <a:rPr lang="en-DE" dirty="0"/>
                        <a:t>azimuth</a:t>
                      </a:r>
                    </a:p>
                  </a:txBody>
                  <a:tcPr/>
                </a:tc>
                <a:tc>
                  <a:txBody>
                    <a:bodyPr/>
                    <a:lstStyle/>
                    <a:p>
                      <a:pPr algn="ctr"/>
                      <a:r>
                        <a:rPr lang="en-DE" dirty="0"/>
                        <a:t>0.2 rad</a:t>
                      </a:r>
                    </a:p>
                  </a:txBody>
                  <a:tcPr/>
                </a:tc>
                <a:extLst>
                  <a:ext uri="{0D108BD9-81ED-4DB2-BD59-A6C34878D82A}">
                    <a16:rowId xmlns:a16="http://schemas.microsoft.com/office/drawing/2014/main" val="3187826914"/>
                  </a:ext>
                </a:extLst>
              </a:tr>
              <a:tr h="370840">
                <a:tc>
                  <a:txBody>
                    <a:bodyPr/>
                    <a:lstStyle/>
                    <a:p>
                      <a:r>
                        <a:rPr lang="en-DE" dirty="0"/>
                        <a:t>entry pos x , y, z</a:t>
                      </a:r>
                    </a:p>
                  </a:txBody>
                  <a:tcPr/>
                </a:tc>
                <a:tc>
                  <a:txBody>
                    <a:bodyPr/>
                    <a:lstStyle/>
                    <a:p>
                      <a:pPr algn="ctr"/>
                      <a:r>
                        <a:rPr lang="en-DE" dirty="0"/>
                        <a:t>42 m</a:t>
                      </a:r>
                    </a:p>
                  </a:txBody>
                  <a:tcPr/>
                </a:tc>
                <a:extLst>
                  <a:ext uri="{0D108BD9-81ED-4DB2-BD59-A6C34878D82A}">
                    <a16:rowId xmlns:a16="http://schemas.microsoft.com/office/drawing/2014/main" val="4072693896"/>
                  </a:ext>
                </a:extLst>
              </a:tr>
              <a:tr h="370840">
                <a:tc>
                  <a:txBody>
                    <a:bodyPr/>
                    <a:lstStyle/>
                    <a:p>
                      <a:r>
                        <a:rPr lang="en-DE" dirty="0"/>
                        <a:t>center pos x, y, z</a:t>
                      </a:r>
                    </a:p>
                  </a:txBody>
                  <a:tcPr/>
                </a:tc>
                <a:tc>
                  <a:txBody>
                    <a:bodyPr/>
                    <a:lstStyle/>
                    <a:p>
                      <a:pPr algn="ctr"/>
                      <a:r>
                        <a:rPr lang="en-DE" dirty="0"/>
                        <a:t>50 m</a:t>
                      </a:r>
                    </a:p>
                  </a:txBody>
                  <a:tcPr/>
                </a:tc>
                <a:extLst>
                  <a:ext uri="{0D108BD9-81ED-4DB2-BD59-A6C34878D82A}">
                    <a16:rowId xmlns:a16="http://schemas.microsoft.com/office/drawing/2014/main" val="1227066474"/>
                  </a:ext>
                </a:extLst>
              </a:tr>
              <a:tr h="370840">
                <a:tc>
                  <a:txBody>
                    <a:bodyPr/>
                    <a:lstStyle/>
                    <a:p>
                      <a:r>
                        <a:rPr lang="en-DE" dirty="0"/>
                        <a:t>entry pos time</a:t>
                      </a:r>
                    </a:p>
                  </a:txBody>
                  <a:tcPr/>
                </a:tc>
                <a:tc>
                  <a:txBody>
                    <a:bodyPr/>
                    <a:lstStyle/>
                    <a:p>
                      <a:pPr algn="ctr"/>
                      <a:r>
                        <a:rPr lang="en-DE" dirty="0"/>
                        <a:t>200 ns</a:t>
                      </a:r>
                    </a:p>
                  </a:txBody>
                  <a:tcPr/>
                </a:tc>
                <a:extLst>
                  <a:ext uri="{0D108BD9-81ED-4DB2-BD59-A6C34878D82A}">
                    <a16:rowId xmlns:a16="http://schemas.microsoft.com/office/drawing/2014/main" val="2806818166"/>
                  </a:ext>
                </a:extLst>
              </a:tr>
              <a:tr h="370840">
                <a:tc>
                  <a:txBody>
                    <a:bodyPr/>
                    <a:lstStyle/>
                    <a:p>
                      <a:r>
                        <a:rPr lang="en-DE" dirty="0"/>
                        <a:t>center pos time</a:t>
                      </a:r>
                    </a:p>
                  </a:txBody>
                  <a:tcPr/>
                </a:tc>
                <a:tc>
                  <a:txBody>
                    <a:bodyPr/>
                    <a:lstStyle/>
                    <a:p>
                      <a:pPr algn="ctr"/>
                      <a:r>
                        <a:rPr lang="en-DE" dirty="0"/>
                        <a:t>600 ns</a:t>
                      </a:r>
                    </a:p>
                  </a:txBody>
                  <a:tcPr/>
                </a:tc>
                <a:extLst>
                  <a:ext uri="{0D108BD9-81ED-4DB2-BD59-A6C34878D82A}">
                    <a16:rowId xmlns:a16="http://schemas.microsoft.com/office/drawing/2014/main" val="2462209682"/>
                  </a:ext>
                </a:extLst>
              </a:tr>
              <a:tr h="370840">
                <a:tc>
                  <a:txBody>
                    <a:bodyPr/>
                    <a:lstStyle/>
                    <a:p>
                      <a:r>
                        <a:rPr lang="en-DE" dirty="0"/>
                        <a:t>length in detector </a:t>
                      </a:r>
                    </a:p>
                  </a:txBody>
                  <a:tcPr/>
                </a:tc>
                <a:tc>
                  <a:txBody>
                    <a:bodyPr/>
                    <a:lstStyle/>
                    <a:p>
                      <a:pPr algn="ctr"/>
                      <a:r>
                        <a:rPr lang="en-DE" dirty="0"/>
                        <a:t>160 m</a:t>
                      </a:r>
                    </a:p>
                  </a:txBody>
                  <a:tcPr/>
                </a:tc>
                <a:extLst>
                  <a:ext uri="{0D108BD9-81ED-4DB2-BD59-A6C34878D82A}">
                    <a16:rowId xmlns:a16="http://schemas.microsoft.com/office/drawing/2014/main" val="3040805805"/>
                  </a:ext>
                </a:extLst>
              </a:tr>
              <a:tr h="370840">
                <a:tc>
                  <a:txBody>
                    <a:bodyPr/>
                    <a:lstStyle/>
                    <a:p>
                      <a:r>
                        <a:rPr lang="en-DE" dirty="0"/>
                        <a:t>length</a:t>
                      </a:r>
                    </a:p>
                  </a:txBody>
                  <a:tcPr/>
                </a:tc>
                <a:tc>
                  <a:txBody>
                    <a:bodyPr/>
                    <a:lstStyle/>
                    <a:p>
                      <a:pPr algn="ctr"/>
                      <a:r>
                        <a:rPr lang="en-DE" dirty="0"/>
                        <a:t>2000 m</a:t>
                      </a:r>
                    </a:p>
                  </a:txBody>
                  <a:tcPr/>
                </a:tc>
                <a:extLst>
                  <a:ext uri="{0D108BD9-81ED-4DB2-BD59-A6C34878D82A}">
                    <a16:rowId xmlns:a16="http://schemas.microsoft.com/office/drawing/2014/main" val="3224311147"/>
                  </a:ext>
                </a:extLst>
              </a:tr>
            </a:tbl>
          </a:graphicData>
        </a:graphic>
      </p:graphicFrame>
    </p:spTree>
    <p:extLst>
      <p:ext uri="{BB962C8B-B14F-4D97-AF65-F5344CB8AC3E}">
        <p14:creationId xmlns:p14="http://schemas.microsoft.com/office/powerpoint/2010/main" val="2954624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56CBF-FA70-1865-130A-05457369AF57}"/>
              </a:ext>
            </a:extLst>
          </p:cNvPr>
          <p:cNvSpPr>
            <a:spLocks noGrp="1"/>
          </p:cNvSpPr>
          <p:nvPr>
            <p:ph type="title"/>
          </p:nvPr>
        </p:nvSpPr>
        <p:spPr/>
        <p:txBody>
          <a:bodyPr/>
          <a:lstStyle/>
          <a:p>
            <a:r>
              <a:rPr lang="en-DE" dirty="0"/>
              <a:t>Level5: quality cuts </a:t>
            </a:r>
            <a:r>
              <a:rPr lang="en-DE" dirty="0">
                <a:sym typeface="Wingdings" pitchFamily="2" charset="2"/>
              </a:rPr>
              <a:t> removes neutrinos</a:t>
            </a:r>
            <a:endParaRPr lang="en-DE" dirty="0"/>
          </a:p>
        </p:txBody>
      </p:sp>
      <p:sp>
        <p:nvSpPr>
          <p:cNvPr id="4" name="Date Placeholder 3">
            <a:extLst>
              <a:ext uri="{FF2B5EF4-FFF2-40B4-BE49-F238E27FC236}">
                <a16:creationId xmlns:a16="http://schemas.microsoft.com/office/drawing/2014/main" id="{BA847411-D5E4-F375-C5F4-19226166997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4DD10C-179A-1EB4-2C40-4F0333CC6C3B}"/>
              </a:ext>
            </a:extLst>
          </p:cNvPr>
          <p:cNvSpPr>
            <a:spLocks noGrp="1"/>
          </p:cNvSpPr>
          <p:nvPr>
            <p:ph type="sldNum" sz="quarter" idx="12"/>
          </p:nvPr>
        </p:nvSpPr>
        <p:spPr/>
        <p:txBody>
          <a:bodyPr/>
          <a:lstStyle/>
          <a:p>
            <a:fld id="{CD8304E6-5469-594D-85BC-E468E92D2243}" type="slidenum">
              <a:rPr lang="en-US" smtClean="0"/>
              <a:t>44</a:t>
            </a:fld>
            <a:endParaRPr lang="en-US"/>
          </a:p>
        </p:txBody>
      </p:sp>
      <p:pic>
        <p:nvPicPr>
          <p:cNvPr id="10" name="Content Placeholder 9" descr="A graph of a graph with numbers and a chart&#10;&#10;Description automatically generated with medium confidence">
            <a:extLst>
              <a:ext uri="{FF2B5EF4-FFF2-40B4-BE49-F238E27FC236}">
                <a16:creationId xmlns:a16="http://schemas.microsoft.com/office/drawing/2014/main" id="{E1312E6D-8866-52BA-53DB-5DA7F4FB41B5}"/>
              </a:ext>
            </a:extLst>
          </p:cNvPr>
          <p:cNvPicPr>
            <a:picLocks noGrp="1" noChangeAspect="1"/>
          </p:cNvPicPr>
          <p:nvPr>
            <p:ph idx="1"/>
          </p:nvPr>
        </p:nvPicPr>
        <p:blipFill>
          <a:blip r:embed="rId2"/>
          <a:stretch>
            <a:fillRect/>
          </a:stretch>
        </p:blipFill>
        <p:spPr>
          <a:xfrm>
            <a:off x="355600" y="908050"/>
            <a:ext cx="4099058" cy="3028950"/>
          </a:xfrm>
        </p:spPr>
      </p:pic>
      <p:pic>
        <p:nvPicPr>
          <p:cNvPr id="12" name="Picture 11" descr="A graph of a graph with numbers and a chart&#10;&#10;Description automatically generated with medium confidence">
            <a:extLst>
              <a:ext uri="{FF2B5EF4-FFF2-40B4-BE49-F238E27FC236}">
                <a16:creationId xmlns:a16="http://schemas.microsoft.com/office/drawing/2014/main" id="{A19627FC-B4B2-4CDC-D6EF-380BD81294A2}"/>
              </a:ext>
            </a:extLst>
          </p:cNvPr>
          <p:cNvPicPr>
            <a:picLocks noChangeAspect="1"/>
          </p:cNvPicPr>
          <p:nvPr/>
        </p:nvPicPr>
        <p:blipFill>
          <a:blip r:embed="rId3"/>
          <a:stretch>
            <a:fillRect/>
          </a:stretch>
        </p:blipFill>
        <p:spPr>
          <a:xfrm>
            <a:off x="6451600" y="936625"/>
            <a:ext cx="5740400" cy="4241800"/>
          </a:xfrm>
          <a:prstGeom prst="rect">
            <a:avLst/>
          </a:prstGeom>
        </p:spPr>
      </p:pic>
      <p:pic>
        <p:nvPicPr>
          <p:cNvPr id="13" name="Picture 12" descr="A graph of data and numbers&#10;&#10;Description automatically generated with medium confidence">
            <a:extLst>
              <a:ext uri="{FF2B5EF4-FFF2-40B4-BE49-F238E27FC236}">
                <a16:creationId xmlns:a16="http://schemas.microsoft.com/office/drawing/2014/main" id="{69215CDA-1BFF-E1B2-CBB6-1E9DE311D5DB}"/>
              </a:ext>
            </a:extLst>
          </p:cNvPr>
          <p:cNvPicPr>
            <a:picLocks noChangeAspect="1"/>
          </p:cNvPicPr>
          <p:nvPr/>
        </p:nvPicPr>
        <p:blipFill>
          <a:blip r:embed="rId4"/>
          <a:stretch>
            <a:fillRect/>
          </a:stretch>
        </p:blipFill>
        <p:spPr>
          <a:xfrm>
            <a:off x="2978906" y="4019205"/>
            <a:ext cx="3741208" cy="2789353"/>
          </a:xfrm>
          <a:prstGeom prst="rect">
            <a:avLst/>
          </a:prstGeom>
        </p:spPr>
      </p:pic>
      <p:sp>
        <p:nvSpPr>
          <p:cNvPr id="3" name="Oval 2">
            <a:extLst>
              <a:ext uri="{FF2B5EF4-FFF2-40B4-BE49-F238E27FC236}">
                <a16:creationId xmlns:a16="http://schemas.microsoft.com/office/drawing/2014/main" id="{F1F150A2-E355-1578-D745-B18C0563B955}"/>
              </a:ext>
            </a:extLst>
          </p:cNvPr>
          <p:cNvSpPr/>
          <p:nvPr/>
        </p:nvSpPr>
        <p:spPr>
          <a:xfrm rot="595108">
            <a:off x="2692400" y="2222500"/>
            <a:ext cx="1686058" cy="584200"/>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544E3C97-4F86-ACFE-E645-92A6FE135803}"/>
              </a:ext>
            </a:extLst>
          </p:cNvPr>
          <p:cNvSpPr/>
          <p:nvPr/>
        </p:nvSpPr>
        <p:spPr>
          <a:xfrm>
            <a:off x="3153153" y="5178425"/>
            <a:ext cx="1041400" cy="375794"/>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Curved Right Arrow 14">
            <a:extLst>
              <a:ext uri="{FF2B5EF4-FFF2-40B4-BE49-F238E27FC236}">
                <a16:creationId xmlns:a16="http://schemas.microsoft.com/office/drawing/2014/main" id="{D23B19DD-0C32-9743-E66B-61E5CF404F2C}"/>
              </a:ext>
            </a:extLst>
          </p:cNvPr>
          <p:cNvSpPr/>
          <p:nvPr/>
        </p:nvSpPr>
        <p:spPr>
          <a:xfrm rot="20366479">
            <a:off x="1767064" y="4053404"/>
            <a:ext cx="950791" cy="1875667"/>
          </a:xfrm>
          <a:prstGeom prst="curvedRightArrow">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6" name="Curved Right Arrow 15">
            <a:extLst>
              <a:ext uri="{FF2B5EF4-FFF2-40B4-BE49-F238E27FC236}">
                <a16:creationId xmlns:a16="http://schemas.microsoft.com/office/drawing/2014/main" id="{8F19B2DE-DB9A-032B-CAFC-8AE36D48C8DA}"/>
              </a:ext>
            </a:extLst>
          </p:cNvPr>
          <p:cNvSpPr/>
          <p:nvPr/>
        </p:nvSpPr>
        <p:spPr>
          <a:xfrm rot="14794863">
            <a:off x="8537825" y="2857614"/>
            <a:ext cx="1520311" cy="5139244"/>
          </a:xfrm>
          <a:prstGeom prst="curvedRightArrow">
            <a:avLst>
              <a:gd name="adj1" fmla="val 25000"/>
              <a:gd name="adj2" fmla="val 55225"/>
              <a:gd name="adj3" fmla="val 25000"/>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6" name="TextBox 5">
            <a:extLst>
              <a:ext uri="{FF2B5EF4-FFF2-40B4-BE49-F238E27FC236}">
                <a16:creationId xmlns:a16="http://schemas.microsoft.com/office/drawing/2014/main" id="{0E9A2D65-8D3F-C31E-1A65-477EAFD7BD92}"/>
              </a:ext>
            </a:extLst>
          </p:cNvPr>
          <p:cNvSpPr txBox="1"/>
          <p:nvPr/>
        </p:nvSpPr>
        <p:spPr>
          <a:xfrm>
            <a:off x="3286160" y="3025569"/>
            <a:ext cx="5619680" cy="707886"/>
          </a:xfrm>
          <a:prstGeom prst="rect">
            <a:avLst/>
          </a:prstGeom>
          <a:solidFill>
            <a:schemeClr val="bg2"/>
          </a:solidFill>
          <a:ln w="19050">
            <a:solidFill>
              <a:schemeClr val="accent6"/>
            </a:solidFill>
          </a:ln>
        </p:spPr>
        <p:txBody>
          <a:bodyPr wrap="none" rtlCol="0">
            <a:spAutoFit/>
          </a:bodyPr>
          <a:lstStyle/>
          <a:p>
            <a:pPr algn="ctr"/>
            <a:r>
              <a:rPr lang="en-DE" sz="2000" dirty="0">
                <a:solidFill>
                  <a:srgbClr val="74B842"/>
                </a:solidFill>
              </a:rPr>
              <a:t>network learns: a high-energetic horizontal event in </a:t>
            </a:r>
            <a:br>
              <a:rPr lang="en-DE" sz="2000" dirty="0">
                <a:solidFill>
                  <a:srgbClr val="74B842"/>
                </a:solidFill>
              </a:rPr>
            </a:br>
            <a:r>
              <a:rPr lang="en-DE" sz="2000" dirty="0">
                <a:solidFill>
                  <a:srgbClr val="74B842"/>
                </a:solidFill>
              </a:rPr>
              <a:t>the detector needs a very high energy at surface</a:t>
            </a:r>
          </a:p>
        </p:txBody>
      </p:sp>
    </p:spTree>
    <p:extLst>
      <p:ext uri="{BB962C8B-B14F-4D97-AF65-F5344CB8AC3E}">
        <p14:creationId xmlns:p14="http://schemas.microsoft.com/office/powerpoint/2010/main" val="303120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9E0F9-A526-B4AE-FF3D-06530B91D0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DE304B-59D5-9388-B6BC-F5E013911E97}"/>
              </a:ext>
            </a:extLst>
          </p:cNvPr>
          <p:cNvSpPr>
            <a:spLocks noGrp="1"/>
          </p:cNvSpPr>
          <p:nvPr>
            <p:ph type="ctrTitle"/>
          </p:nvPr>
        </p:nvSpPr>
        <p:spPr/>
        <p:txBody>
          <a:bodyPr/>
          <a:lstStyle/>
          <a:p>
            <a:r>
              <a:rPr lang="en-DE" dirty="0"/>
              <a:t>Rates per month</a:t>
            </a:r>
          </a:p>
        </p:txBody>
      </p:sp>
      <p:sp>
        <p:nvSpPr>
          <p:cNvPr id="3" name="Subtitle 2">
            <a:extLst>
              <a:ext uri="{FF2B5EF4-FFF2-40B4-BE49-F238E27FC236}">
                <a16:creationId xmlns:a16="http://schemas.microsoft.com/office/drawing/2014/main" id="{DB44CE72-2F9D-C60A-C7F2-368B5E943CF5}"/>
              </a:ext>
            </a:extLst>
          </p:cNvPr>
          <p:cNvSpPr>
            <a:spLocks noGrp="1"/>
          </p:cNvSpPr>
          <p:nvPr>
            <p:ph type="subTitle" idx="1"/>
          </p:nvPr>
        </p:nvSpPr>
        <p:spPr/>
        <p:txBody>
          <a:bodyPr/>
          <a:lstStyle/>
          <a:p>
            <a:r>
              <a:rPr lang="en-DE" dirty="0"/>
              <a:t>Data-MC</a:t>
            </a:r>
          </a:p>
        </p:txBody>
      </p:sp>
      <p:sp>
        <p:nvSpPr>
          <p:cNvPr id="4" name="Date Placeholder 3">
            <a:extLst>
              <a:ext uri="{FF2B5EF4-FFF2-40B4-BE49-F238E27FC236}">
                <a16:creationId xmlns:a16="http://schemas.microsoft.com/office/drawing/2014/main" id="{FA84922B-7DE5-180C-8E05-9AA048D1C6F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61D0EA-36D8-A53E-B3C6-7BA9B6328F68}"/>
              </a:ext>
            </a:extLst>
          </p:cNvPr>
          <p:cNvSpPr>
            <a:spLocks noGrp="1"/>
          </p:cNvSpPr>
          <p:nvPr>
            <p:ph type="sldNum" sz="quarter" idx="12"/>
          </p:nvPr>
        </p:nvSpPr>
        <p:spPr/>
        <p:txBody>
          <a:bodyPr/>
          <a:lstStyle/>
          <a:p>
            <a:fld id="{CD8304E6-5469-594D-85BC-E468E92D2243}" type="slidenum">
              <a:rPr lang="en-US" smtClean="0"/>
              <a:t>45</a:t>
            </a:fld>
            <a:endParaRPr lang="en-US"/>
          </a:p>
        </p:txBody>
      </p:sp>
    </p:spTree>
    <p:extLst>
      <p:ext uri="{BB962C8B-B14F-4D97-AF65-F5344CB8AC3E}">
        <p14:creationId xmlns:p14="http://schemas.microsoft.com/office/powerpoint/2010/main" val="4245779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57F0-0314-D0F8-4E2B-9E6241B2503F}"/>
              </a:ext>
            </a:extLst>
          </p:cNvPr>
          <p:cNvSpPr>
            <a:spLocks noGrp="1"/>
          </p:cNvSpPr>
          <p:nvPr>
            <p:ph type="title"/>
          </p:nvPr>
        </p:nvSpPr>
        <p:spPr/>
        <p:txBody>
          <a:bodyPr/>
          <a:lstStyle/>
          <a:p>
            <a:r>
              <a:rPr lang="en-DE" dirty="0"/>
              <a:t>Rates per month</a:t>
            </a:r>
          </a:p>
        </p:txBody>
      </p:sp>
      <p:sp>
        <p:nvSpPr>
          <p:cNvPr id="4" name="Date Placeholder 3">
            <a:extLst>
              <a:ext uri="{FF2B5EF4-FFF2-40B4-BE49-F238E27FC236}">
                <a16:creationId xmlns:a16="http://schemas.microsoft.com/office/drawing/2014/main" id="{665EBB4C-EDC7-CA5E-2E01-AA42F8CA0A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19C100E-1249-40B8-241E-8420A02966B3}"/>
              </a:ext>
            </a:extLst>
          </p:cNvPr>
          <p:cNvSpPr>
            <a:spLocks noGrp="1"/>
          </p:cNvSpPr>
          <p:nvPr>
            <p:ph type="sldNum" sz="quarter" idx="12"/>
          </p:nvPr>
        </p:nvSpPr>
        <p:spPr/>
        <p:txBody>
          <a:bodyPr/>
          <a:lstStyle/>
          <a:p>
            <a:fld id="{CD8304E6-5469-594D-85BC-E468E92D2243}" type="slidenum">
              <a:rPr lang="en-US" smtClean="0"/>
              <a:t>46</a:t>
            </a:fld>
            <a:endParaRPr lang="en-US"/>
          </a:p>
        </p:txBody>
      </p:sp>
      <p:pic>
        <p:nvPicPr>
          <p:cNvPr id="6" name="Picture 5">
            <a:extLst>
              <a:ext uri="{FF2B5EF4-FFF2-40B4-BE49-F238E27FC236}">
                <a16:creationId xmlns:a16="http://schemas.microsoft.com/office/drawing/2014/main" id="{4F5C1EF0-9BA7-14A1-AF01-19770948298D}"/>
              </a:ext>
            </a:extLst>
          </p:cNvPr>
          <p:cNvPicPr>
            <a:picLocks noChangeAspect="1"/>
          </p:cNvPicPr>
          <p:nvPr/>
        </p:nvPicPr>
        <p:blipFill>
          <a:blip r:embed="rId2"/>
          <a:stretch>
            <a:fillRect/>
          </a:stretch>
        </p:blipFill>
        <p:spPr>
          <a:xfrm>
            <a:off x="6096000" y="1314154"/>
            <a:ext cx="6061376" cy="4835479"/>
          </a:xfrm>
          <a:prstGeom prst="rect">
            <a:avLst/>
          </a:prstGeom>
        </p:spPr>
      </p:pic>
      <p:pic>
        <p:nvPicPr>
          <p:cNvPr id="7" name="Picture 6">
            <a:extLst>
              <a:ext uri="{FF2B5EF4-FFF2-40B4-BE49-F238E27FC236}">
                <a16:creationId xmlns:a16="http://schemas.microsoft.com/office/drawing/2014/main" id="{C4455DD3-2E37-BD7C-780A-A69F2E8DF8DA}"/>
              </a:ext>
            </a:extLst>
          </p:cNvPr>
          <p:cNvPicPr>
            <a:picLocks noChangeAspect="1"/>
          </p:cNvPicPr>
          <p:nvPr/>
        </p:nvPicPr>
        <p:blipFill>
          <a:blip r:embed="rId3"/>
          <a:stretch>
            <a:fillRect/>
          </a:stretch>
        </p:blipFill>
        <p:spPr>
          <a:xfrm>
            <a:off x="34624" y="1314154"/>
            <a:ext cx="6061376" cy="4835479"/>
          </a:xfrm>
          <a:prstGeom prst="rect">
            <a:avLst/>
          </a:prstGeom>
        </p:spPr>
      </p:pic>
      <p:sp>
        <p:nvSpPr>
          <p:cNvPr id="8" name="TextBox 7">
            <a:extLst>
              <a:ext uri="{FF2B5EF4-FFF2-40B4-BE49-F238E27FC236}">
                <a16:creationId xmlns:a16="http://schemas.microsoft.com/office/drawing/2014/main" id="{130E482F-CA1B-A243-F2D5-05D37B06E47F}"/>
              </a:ext>
            </a:extLst>
          </p:cNvPr>
          <p:cNvSpPr txBox="1"/>
          <p:nvPr/>
        </p:nvSpPr>
        <p:spPr>
          <a:xfrm>
            <a:off x="1993533" y="944822"/>
            <a:ext cx="1933222" cy="369332"/>
          </a:xfrm>
          <a:prstGeom prst="rect">
            <a:avLst/>
          </a:prstGeom>
          <a:noFill/>
        </p:spPr>
        <p:txBody>
          <a:bodyPr wrap="none" rtlCol="0">
            <a:spAutoFit/>
          </a:bodyPr>
          <a:lstStyle/>
          <a:p>
            <a:r>
              <a:rPr lang="en-DE" dirty="0"/>
              <a:t>before quality cuts</a:t>
            </a:r>
          </a:p>
        </p:txBody>
      </p:sp>
      <p:sp>
        <p:nvSpPr>
          <p:cNvPr id="9" name="TextBox 8">
            <a:extLst>
              <a:ext uri="{FF2B5EF4-FFF2-40B4-BE49-F238E27FC236}">
                <a16:creationId xmlns:a16="http://schemas.microsoft.com/office/drawing/2014/main" id="{75425AE0-BF54-EF72-0892-E9F458369E79}"/>
              </a:ext>
            </a:extLst>
          </p:cNvPr>
          <p:cNvSpPr txBox="1"/>
          <p:nvPr/>
        </p:nvSpPr>
        <p:spPr>
          <a:xfrm>
            <a:off x="8501269" y="944822"/>
            <a:ext cx="1767792" cy="369332"/>
          </a:xfrm>
          <a:prstGeom prst="rect">
            <a:avLst/>
          </a:prstGeom>
          <a:noFill/>
        </p:spPr>
        <p:txBody>
          <a:bodyPr wrap="none" rtlCol="0">
            <a:spAutoFit/>
          </a:bodyPr>
          <a:lstStyle/>
          <a:p>
            <a:r>
              <a:rPr lang="en-DE" dirty="0"/>
              <a:t>after quality cuts</a:t>
            </a:r>
          </a:p>
        </p:txBody>
      </p:sp>
      <p:sp>
        <p:nvSpPr>
          <p:cNvPr id="3" name="TextBox 2">
            <a:extLst>
              <a:ext uri="{FF2B5EF4-FFF2-40B4-BE49-F238E27FC236}">
                <a16:creationId xmlns:a16="http://schemas.microsoft.com/office/drawing/2014/main" id="{0574E972-01FF-4FC5-2CFF-441114CBD73F}"/>
              </a:ext>
            </a:extLst>
          </p:cNvPr>
          <p:cNvSpPr txBox="1"/>
          <p:nvPr/>
        </p:nvSpPr>
        <p:spPr>
          <a:xfrm>
            <a:off x="4512623" y="6369635"/>
            <a:ext cx="289566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total offset in rate per month</a:t>
            </a:r>
          </a:p>
        </p:txBody>
      </p:sp>
      <p:sp>
        <p:nvSpPr>
          <p:cNvPr id="10" name="Rounded Rectangle 9">
            <a:extLst>
              <a:ext uri="{FF2B5EF4-FFF2-40B4-BE49-F238E27FC236}">
                <a16:creationId xmlns:a16="http://schemas.microsoft.com/office/drawing/2014/main" id="{A4C2AE71-4042-30D7-59F1-ADF3CD84D25D}"/>
              </a:ext>
            </a:extLst>
          </p:cNvPr>
          <p:cNvSpPr/>
          <p:nvPr/>
        </p:nvSpPr>
        <p:spPr>
          <a:xfrm>
            <a:off x="2090057" y="515389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ounded Rectangle 10">
            <a:extLst>
              <a:ext uri="{FF2B5EF4-FFF2-40B4-BE49-F238E27FC236}">
                <a16:creationId xmlns:a16="http://schemas.microsoft.com/office/drawing/2014/main" id="{73FDD1CB-7F9C-4618-7278-08F0DE7F8607}"/>
              </a:ext>
            </a:extLst>
          </p:cNvPr>
          <p:cNvSpPr/>
          <p:nvPr/>
        </p:nvSpPr>
        <p:spPr>
          <a:xfrm>
            <a:off x="2088081" y="527066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ounded Rectangle 11">
            <a:extLst>
              <a:ext uri="{FF2B5EF4-FFF2-40B4-BE49-F238E27FC236}">
                <a16:creationId xmlns:a16="http://schemas.microsoft.com/office/drawing/2014/main" id="{16266C44-0BF7-9815-1EF8-ECDD7AF97E30}"/>
              </a:ext>
            </a:extLst>
          </p:cNvPr>
          <p:cNvSpPr/>
          <p:nvPr/>
        </p:nvSpPr>
        <p:spPr>
          <a:xfrm>
            <a:off x="2145481" y="539931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DBD315B0-EA0B-D0B0-F1FE-40F2EDCEF5EF}"/>
              </a:ext>
            </a:extLst>
          </p:cNvPr>
          <p:cNvSpPr/>
          <p:nvPr/>
        </p:nvSpPr>
        <p:spPr>
          <a:xfrm>
            <a:off x="2535386" y="5527964"/>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ounded Rectangle 13">
            <a:extLst>
              <a:ext uri="{FF2B5EF4-FFF2-40B4-BE49-F238E27FC236}">
                <a16:creationId xmlns:a16="http://schemas.microsoft.com/office/drawing/2014/main" id="{10C80CF0-5C7B-64B6-BBEB-111A7C80BF2D}"/>
              </a:ext>
            </a:extLst>
          </p:cNvPr>
          <p:cNvSpPr/>
          <p:nvPr/>
        </p:nvSpPr>
        <p:spPr>
          <a:xfrm>
            <a:off x="2292561" y="5193557"/>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ounded Rectangle 14">
            <a:extLst>
              <a:ext uri="{FF2B5EF4-FFF2-40B4-BE49-F238E27FC236}">
                <a16:creationId xmlns:a16="http://schemas.microsoft.com/office/drawing/2014/main" id="{7540F532-CC6C-BC1B-DAD1-692EEE9E4F61}"/>
              </a:ext>
            </a:extLst>
          </p:cNvPr>
          <p:cNvSpPr/>
          <p:nvPr/>
        </p:nvSpPr>
        <p:spPr>
          <a:xfrm>
            <a:off x="2444961" y="514554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Rounded Rectangle 15">
            <a:extLst>
              <a:ext uri="{FF2B5EF4-FFF2-40B4-BE49-F238E27FC236}">
                <a16:creationId xmlns:a16="http://schemas.microsoft.com/office/drawing/2014/main" id="{8431F72B-C215-A965-2693-D0C41AA96BB1}"/>
              </a:ext>
            </a:extLst>
          </p:cNvPr>
          <p:cNvSpPr/>
          <p:nvPr/>
        </p:nvSpPr>
        <p:spPr>
          <a:xfrm>
            <a:off x="2597361" y="529794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Rounded Rectangle 16">
            <a:extLst>
              <a:ext uri="{FF2B5EF4-FFF2-40B4-BE49-F238E27FC236}">
                <a16:creationId xmlns:a16="http://schemas.microsoft.com/office/drawing/2014/main" id="{3116A486-2EC5-2F0E-9C24-C7EEEEC2FC31}"/>
              </a:ext>
            </a:extLst>
          </p:cNvPr>
          <p:cNvSpPr/>
          <p:nvPr/>
        </p:nvSpPr>
        <p:spPr>
          <a:xfrm>
            <a:off x="2749761" y="550044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ounded Rectangle 17">
            <a:extLst>
              <a:ext uri="{FF2B5EF4-FFF2-40B4-BE49-F238E27FC236}">
                <a16:creationId xmlns:a16="http://schemas.microsoft.com/office/drawing/2014/main" id="{7DCDE6C7-6DC3-7050-6624-F25FD4EF27D8}"/>
              </a:ext>
            </a:extLst>
          </p:cNvPr>
          <p:cNvSpPr/>
          <p:nvPr/>
        </p:nvSpPr>
        <p:spPr>
          <a:xfrm>
            <a:off x="2676693" y="540232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ounded Rectangle 18">
            <a:extLst>
              <a:ext uri="{FF2B5EF4-FFF2-40B4-BE49-F238E27FC236}">
                <a16:creationId xmlns:a16="http://schemas.microsoft.com/office/drawing/2014/main" id="{48C2E369-B9EA-4C89-D5B3-C0580BD30B0D}"/>
              </a:ext>
            </a:extLst>
          </p:cNvPr>
          <p:cNvSpPr/>
          <p:nvPr/>
        </p:nvSpPr>
        <p:spPr>
          <a:xfrm>
            <a:off x="10080274" y="2097542"/>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ounded Rectangle 19">
            <a:extLst>
              <a:ext uri="{FF2B5EF4-FFF2-40B4-BE49-F238E27FC236}">
                <a16:creationId xmlns:a16="http://schemas.microsoft.com/office/drawing/2014/main" id="{55CFD111-0241-52EE-EBF0-4615C8ED6310}"/>
              </a:ext>
            </a:extLst>
          </p:cNvPr>
          <p:cNvSpPr/>
          <p:nvPr/>
        </p:nvSpPr>
        <p:spPr>
          <a:xfrm>
            <a:off x="10069836" y="2224890"/>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083A6C28-9AD3-6E4C-9AD0-4162462FF708}"/>
              </a:ext>
            </a:extLst>
          </p:cNvPr>
          <p:cNvSpPr/>
          <p:nvPr/>
        </p:nvSpPr>
        <p:spPr>
          <a:xfrm>
            <a:off x="10147080" y="2352238"/>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ounded Rectangle 21">
            <a:extLst>
              <a:ext uri="{FF2B5EF4-FFF2-40B4-BE49-F238E27FC236}">
                <a16:creationId xmlns:a16="http://schemas.microsoft.com/office/drawing/2014/main" id="{169A8B60-7E4A-0C4F-E3D3-8ADE0D3804EA}"/>
              </a:ext>
            </a:extLst>
          </p:cNvPr>
          <p:cNvSpPr/>
          <p:nvPr/>
        </p:nvSpPr>
        <p:spPr>
          <a:xfrm>
            <a:off x="10522565" y="2494742"/>
            <a:ext cx="198328" cy="11482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48789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C251-A380-8BB7-59D2-B4419F5E60EA}"/>
              </a:ext>
            </a:extLst>
          </p:cNvPr>
          <p:cNvSpPr>
            <a:spLocks noGrp="1"/>
          </p:cNvSpPr>
          <p:nvPr>
            <p:ph type="title"/>
          </p:nvPr>
        </p:nvSpPr>
        <p:spPr/>
        <p:txBody>
          <a:bodyPr/>
          <a:lstStyle/>
          <a:p>
            <a:r>
              <a:rPr lang="en-DE" dirty="0"/>
              <a:t>Rates per month: scaled</a:t>
            </a:r>
          </a:p>
        </p:txBody>
      </p:sp>
      <p:sp>
        <p:nvSpPr>
          <p:cNvPr id="4" name="Date Placeholder 3">
            <a:extLst>
              <a:ext uri="{FF2B5EF4-FFF2-40B4-BE49-F238E27FC236}">
                <a16:creationId xmlns:a16="http://schemas.microsoft.com/office/drawing/2014/main" id="{03949619-2A55-158C-1EC6-F18A6AA60A9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A484677-8CF3-1BC4-4FE2-56EAC20136C9}"/>
              </a:ext>
            </a:extLst>
          </p:cNvPr>
          <p:cNvSpPr>
            <a:spLocks noGrp="1"/>
          </p:cNvSpPr>
          <p:nvPr>
            <p:ph type="sldNum" sz="quarter" idx="12"/>
          </p:nvPr>
        </p:nvSpPr>
        <p:spPr/>
        <p:txBody>
          <a:bodyPr/>
          <a:lstStyle/>
          <a:p>
            <a:fld id="{CD8304E6-5469-594D-85BC-E468E92D2243}" type="slidenum">
              <a:rPr lang="en-US" smtClean="0"/>
              <a:t>47</a:t>
            </a:fld>
            <a:endParaRPr lang="en-US"/>
          </a:p>
        </p:txBody>
      </p:sp>
      <p:pic>
        <p:nvPicPr>
          <p:cNvPr id="6" name="Picture 5">
            <a:extLst>
              <a:ext uri="{FF2B5EF4-FFF2-40B4-BE49-F238E27FC236}">
                <a16:creationId xmlns:a16="http://schemas.microsoft.com/office/drawing/2014/main" id="{5727B888-6F8A-F93F-CD59-224C67609C03}"/>
              </a:ext>
            </a:extLst>
          </p:cNvPr>
          <p:cNvPicPr>
            <a:picLocks noChangeAspect="1"/>
          </p:cNvPicPr>
          <p:nvPr/>
        </p:nvPicPr>
        <p:blipFill>
          <a:blip r:embed="rId2"/>
          <a:stretch>
            <a:fillRect/>
          </a:stretch>
        </p:blipFill>
        <p:spPr>
          <a:xfrm>
            <a:off x="4320448" y="506372"/>
            <a:ext cx="7333072" cy="5849978"/>
          </a:xfrm>
          <a:prstGeom prst="rect">
            <a:avLst/>
          </a:prstGeom>
        </p:spPr>
      </p:pic>
      <p:sp>
        <p:nvSpPr>
          <p:cNvPr id="3" name="TextBox 2">
            <a:extLst>
              <a:ext uri="{FF2B5EF4-FFF2-40B4-BE49-F238E27FC236}">
                <a16:creationId xmlns:a16="http://schemas.microsoft.com/office/drawing/2014/main" id="{B3300D47-7C7A-B3F4-DCED-5CF7FB01A128}"/>
              </a:ext>
            </a:extLst>
          </p:cNvPr>
          <p:cNvSpPr txBox="1"/>
          <p:nvPr/>
        </p:nvSpPr>
        <p:spPr>
          <a:xfrm>
            <a:off x="264876" y="1971304"/>
            <a:ext cx="3889847" cy="923330"/>
          </a:xfrm>
          <a:prstGeom prst="rect">
            <a:avLst/>
          </a:prstGeom>
          <a:noFill/>
        </p:spPr>
        <p:txBody>
          <a:bodyPr wrap="none" rtlCol="0">
            <a:spAutoFit/>
          </a:bodyPr>
          <a:lstStyle/>
          <a:p>
            <a:pPr marL="285750" indent="-285750">
              <a:buFont typeface="Arial" panose="020B0604020202020204" pitchFamily="34" charset="0"/>
              <a:buChar char="•"/>
            </a:pPr>
            <a:r>
              <a:rPr lang="en-DE" dirty="0"/>
              <a:t>Rates are scaled to the experimental</a:t>
            </a:r>
            <a:br>
              <a:rPr lang="en-DE" dirty="0"/>
            </a:br>
            <a:r>
              <a:rPr lang="en-DE" dirty="0"/>
              <a:t>rate to compare the shapes</a:t>
            </a:r>
          </a:p>
          <a:p>
            <a:pPr marL="285750" indent="-285750">
              <a:buFont typeface="Arial" panose="020B0604020202020204" pitchFamily="34" charset="0"/>
              <a:buChar char="•"/>
            </a:pPr>
            <a:r>
              <a:rPr lang="en-DE" dirty="0"/>
              <a:t>Good agreement per month</a:t>
            </a:r>
          </a:p>
        </p:txBody>
      </p:sp>
    </p:spTree>
    <p:extLst>
      <p:ext uri="{BB962C8B-B14F-4D97-AF65-F5344CB8AC3E}">
        <p14:creationId xmlns:p14="http://schemas.microsoft.com/office/powerpoint/2010/main" val="649536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 weighted to E</a:t>
            </a:r>
            <a:r>
              <a:rPr lang="en-DE" baseline="30000" dirty="0"/>
              <a:t>3.7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48</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7" name="Picture 6">
            <a:extLst>
              <a:ext uri="{FF2B5EF4-FFF2-40B4-BE49-F238E27FC236}">
                <a16:creationId xmlns:a16="http://schemas.microsoft.com/office/drawing/2014/main" id="{DCE93286-9BE6-223F-877C-427EC8C6B01D}"/>
              </a:ext>
            </a:extLst>
          </p:cNvPr>
          <p:cNvPicPr>
            <a:picLocks noChangeAspect="1"/>
          </p:cNvPicPr>
          <p:nvPr/>
        </p:nvPicPr>
        <p:blipFill>
          <a:blip r:embed="rId2"/>
          <a:stretch>
            <a:fillRect/>
          </a:stretch>
        </p:blipFill>
        <p:spPr>
          <a:xfrm>
            <a:off x="6369591" y="1382911"/>
            <a:ext cx="5676900" cy="4292600"/>
          </a:xfrm>
          <a:prstGeom prst="rect">
            <a:avLst/>
          </a:prstGeom>
        </p:spPr>
      </p:pic>
      <p:pic>
        <p:nvPicPr>
          <p:cNvPr id="10" name="Picture 9">
            <a:extLst>
              <a:ext uri="{FF2B5EF4-FFF2-40B4-BE49-F238E27FC236}">
                <a16:creationId xmlns:a16="http://schemas.microsoft.com/office/drawing/2014/main" id="{A949FBA3-BACA-651C-0F50-ED40802D2924}"/>
              </a:ext>
            </a:extLst>
          </p:cNvPr>
          <p:cNvPicPr>
            <a:picLocks noChangeAspect="1"/>
          </p:cNvPicPr>
          <p:nvPr/>
        </p:nvPicPr>
        <p:blipFill>
          <a:blip r:embed="rId3"/>
          <a:stretch>
            <a:fillRect/>
          </a:stretch>
        </p:blipFill>
        <p:spPr>
          <a:xfrm>
            <a:off x="126174" y="1382911"/>
            <a:ext cx="5676900" cy="4292600"/>
          </a:xfrm>
          <a:prstGeom prst="rect">
            <a:avLst/>
          </a:prstGeom>
        </p:spPr>
      </p:pic>
    </p:spTree>
    <p:extLst>
      <p:ext uri="{BB962C8B-B14F-4D97-AF65-F5344CB8AC3E}">
        <p14:creationId xmlns:p14="http://schemas.microsoft.com/office/powerpoint/2010/main" val="3675222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dirty="0"/>
              <a:t>Muon flux</a:t>
            </a:r>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49</a:t>
            </a:fld>
            <a:endParaRPr lang="en-US" dirty="0"/>
          </a:p>
        </p:txBody>
      </p:sp>
      <p:pic>
        <p:nvPicPr>
          <p:cNvPr id="6" name="Picture 2" descr="Logo Cosmic Interacting Matters">
            <a:extLst>
              <a:ext uri="{FF2B5EF4-FFF2-40B4-BE49-F238E27FC236}">
                <a16:creationId xmlns:a16="http://schemas.microsoft.com/office/drawing/2014/main" id="{F2742753-3473-70AC-E652-34D00E429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5"/>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5"/>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grpSp>
        <p:nvGrpSpPr>
          <p:cNvPr id="20" name="Group 19">
            <a:extLst>
              <a:ext uri="{FF2B5EF4-FFF2-40B4-BE49-F238E27FC236}">
                <a16:creationId xmlns:a16="http://schemas.microsoft.com/office/drawing/2014/main" id="{477C4954-D1DE-BF74-6BE3-E0F27D8DB444}"/>
              </a:ext>
            </a:extLst>
          </p:cNvPr>
          <p:cNvGrpSpPr/>
          <p:nvPr/>
        </p:nvGrpSpPr>
        <p:grpSpPr>
          <a:xfrm>
            <a:off x="8653313" y="586373"/>
            <a:ext cx="3247493" cy="2108585"/>
            <a:chOff x="8653313" y="586373"/>
            <a:chExt cx="3247493" cy="2108585"/>
          </a:xfrm>
        </p:grpSpPr>
        <p:sp>
          <p:nvSpPr>
            <p:cNvPr id="3" name="Rounded Rectangle 2">
              <a:extLst>
                <a:ext uri="{FF2B5EF4-FFF2-40B4-BE49-F238E27FC236}">
                  <a16:creationId xmlns:a16="http://schemas.microsoft.com/office/drawing/2014/main" id="{CA795980-FDF4-B6ED-BEB6-3A3EB268D504}"/>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7" name="Rounded Rectangle 6">
              <a:extLst>
                <a:ext uri="{FF2B5EF4-FFF2-40B4-BE49-F238E27FC236}">
                  <a16:creationId xmlns:a16="http://schemas.microsoft.com/office/drawing/2014/main" id="{6071F0C6-C396-D320-7A78-8277A6CA9DD1}"/>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3" name="Rounded Rectangle 12">
              <a:extLst>
                <a:ext uri="{FF2B5EF4-FFF2-40B4-BE49-F238E27FC236}">
                  <a16:creationId xmlns:a16="http://schemas.microsoft.com/office/drawing/2014/main" id="{4ACFA6CA-28ED-FA34-7DE7-509D77109EB8}"/>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4" name="Rounded Rectangle 13">
              <a:extLst>
                <a:ext uri="{FF2B5EF4-FFF2-40B4-BE49-F238E27FC236}">
                  <a16:creationId xmlns:a16="http://schemas.microsoft.com/office/drawing/2014/main" id="{E2C9F548-2D79-AA5C-E258-C310FA3E0A50}"/>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5" name="Straight Connector 14">
              <a:extLst>
                <a:ext uri="{FF2B5EF4-FFF2-40B4-BE49-F238E27FC236}">
                  <a16:creationId xmlns:a16="http://schemas.microsoft.com/office/drawing/2014/main" id="{5E5F51FD-9494-209D-9E22-1B0329DCE515}"/>
                </a:ext>
              </a:extLst>
            </p:cNvPr>
            <p:cNvCxnSpPr>
              <a:cxnSpLocks/>
              <a:stCxn id="3" idx="2"/>
              <a:endCxn id="7"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5E17E6-F553-2857-A736-4ED5B6ED757F}"/>
                </a:ext>
              </a:extLst>
            </p:cNvPr>
            <p:cNvCxnSpPr>
              <a:cxnSpLocks/>
              <a:stCxn id="7" idx="2"/>
              <a:endCxn id="14"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023C46-27A6-6C95-146C-9C9DE654C411}"/>
                </a:ext>
              </a:extLst>
            </p:cNvPr>
            <p:cNvCxnSpPr>
              <a:cxnSpLocks/>
              <a:stCxn id="7" idx="2"/>
              <a:endCxn id="13"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9805FA-8EB7-919B-09FB-052C154E3D1E}"/>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9" name="TextBox 18">
              <a:extLst>
                <a:ext uri="{FF2B5EF4-FFF2-40B4-BE49-F238E27FC236}">
                  <a16:creationId xmlns:a16="http://schemas.microsoft.com/office/drawing/2014/main" id="{5E30F0C3-B5DB-3801-4E87-4D43FC25C25D}"/>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grpSp>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76A1-47C2-188D-7518-995BD3DA5B8E}"/>
              </a:ext>
            </a:extLst>
          </p:cNvPr>
          <p:cNvSpPr>
            <a:spLocks noGrp="1"/>
          </p:cNvSpPr>
          <p:nvPr>
            <p:ph type="title"/>
          </p:nvPr>
        </p:nvSpPr>
        <p:spPr/>
        <p:txBody>
          <a:bodyPr/>
          <a:lstStyle/>
          <a:p>
            <a:r>
              <a:rPr lang="en-DE" dirty="0"/>
              <a:t>Unfolding in a nutshell </a:t>
            </a:r>
          </a:p>
        </p:txBody>
      </p:sp>
      <p:pic>
        <p:nvPicPr>
          <p:cNvPr id="7" name="Content Placeholder 6" descr="A diagram of different types of data&#10;&#10;Description automatically generated with medium confidence">
            <a:extLst>
              <a:ext uri="{FF2B5EF4-FFF2-40B4-BE49-F238E27FC236}">
                <a16:creationId xmlns:a16="http://schemas.microsoft.com/office/drawing/2014/main" id="{C77007E1-8785-7F3A-156C-C5AE2469688E}"/>
              </a:ext>
            </a:extLst>
          </p:cNvPr>
          <p:cNvPicPr>
            <a:picLocks noGrp="1" noChangeAspect="1"/>
          </p:cNvPicPr>
          <p:nvPr>
            <p:ph idx="1"/>
          </p:nvPr>
        </p:nvPicPr>
        <p:blipFill>
          <a:blip r:embed="rId2"/>
          <a:stretch>
            <a:fillRect/>
          </a:stretch>
        </p:blipFill>
        <p:spPr>
          <a:xfrm>
            <a:off x="538480" y="2940149"/>
            <a:ext cx="4259163" cy="3136057"/>
          </a:xfrm>
        </p:spPr>
      </p:pic>
      <p:sp>
        <p:nvSpPr>
          <p:cNvPr id="4" name="Date Placeholder 3">
            <a:extLst>
              <a:ext uri="{FF2B5EF4-FFF2-40B4-BE49-F238E27FC236}">
                <a16:creationId xmlns:a16="http://schemas.microsoft.com/office/drawing/2014/main" id="{0AB79D1B-2469-00E8-25BE-11197AEB050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2EC3E9-9157-BD9D-15A3-575977770991}"/>
              </a:ext>
            </a:extLst>
          </p:cNvPr>
          <p:cNvSpPr>
            <a:spLocks noGrp="1"/>
          </p:cNvSpPr>
          <p:nvPr>
            <p:ph type="sldNum" sz="quarter" idx="12"/>
          </p:nvPr>
        </p:nvSpPr>
        <p:spPr/>
        <p:txBody>
          <a:bodyPr/>
          <a:lstStyle/>
          <a:p>
            <a:fld id="{CD8304E6-5469-594D-85BC-E468E92D2243}" type="slidenum">
              <a:rPr lang="en-US" smtClean="0"/>
              <a:t>5</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E19DA1-8437-AAF9-F142-545F11A36ABA}"/>
                  </a:ext>
                </a:extLst>
              </p:cNvPr>
              <p:cNvSpPr txBox="1"/>
              <p:nvPr/>
            </p:nvSpPr>
            <p:spPr>
              <a:xfrm>
                <a:off x="741869" y="1465916"/>
                <a:ext cx="3846887" cy="834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7030A0"/>
                          </a:solidFill>
                          <a:latin typeface="Cambria Math" panose="02040503050406030204" pitchFamily="18" charset="0"/>
                        </a:rPr>
                        <m:t>𝑔</m:t>
                      </m:r>
                      <m:d>
                        <m:dPr>
                          <m:ctrlPr>
                            <a:rPr lang="de-DE" b="0" i="1" smtClean="0">
                              <a:solidFill>
                                <a:srgbClr val="7030A0"/>
                              </a:solidFill>
                              <a:latin typeface="Cambria Math" panose="02040503050406030204" pitchFamily="18" charset="0"/>
                            </a:rPr>
                          </m:ctrlPr>
                        </m:dPr>
                        <m:e>
                          <m:r>
                            <a:rPr lang="de-DE" b="0" i="1" smtClean="0">
                              <a:solidFill>
                                <a:srgbClr val="7030A0"/>
                              </a:solidFill>
                              <a:latin typeface="Cambria Math" panose="02040503050406030204" pitchFamily="18" charset="0"/>
                            </a:rPr>
                            <m:t>𝑦</m:t>
                          </m:r>
                        </m:e>
                      </m:d>
                      <m:r>
                        <a:rPr lang="de-DE" b="0" i="1" smtClean="0">
                          <a:latin typeface="Cambria Math" panose="02040503050406030204" pitchFamily="18" charset="0"/>
                        </a:rPr>
                        <m:t>= </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𝐸</m:t>
                          </m:r>
                          <m:r>
                            <a:rPr lang="de-DE" b="0" i="1" baseline="-25000" smtClean="0">
                              <a:latin typeface="Cambria Math" panose="02040503050406030204" pitchFamily="18" charset="0"/>
                            </a:rPr>
                            <m:t>0</m:t>
                          </m:r>
                        </m:sub>
                        <m:sup>
                          <m:r>
                            <a:rPr lang="de-DE" b="0" i="1" smtClean="0">
                              <a:latin typeface="Cambria Math" panose="02040503050406030204" pitchFamily="18" charset="0"/>
                            </a:rPr>
                            <m:t>𝐸</m:t>
                          </m:r>
                          <m:r>
                            <a:rPr lang="de-DE" b="0" i="1" baseline="-25000" smtClean="0">
                              <a:latin typeface="Cambria Math" panose="02040503050406030204" pitchFamily="18" charset="0"/>
                            </a:rPr>
                            <m:t>1</m:t>
                          </m:r>
                        </m:sup>
                        <m:e>
                          <m:r>
                            <a:rPr lang="de-DE" b="0" i="1" smtClean="0">
                              <a:solidFill>
                                <a:srgbClr val="0070C0"/>
                              </a:solidFill>
                              <a:latin typeface="Cambria Math" panose="02040503050406030204" pitchFamily="18" charset="0"/>
                            </a:rPr>
                            <m:t>𝐴</m:t>
                          </m:r>
                          <m:d>
                            <m:dPr>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𝐸</m:t>
                              </m:r>
                              <m:r>
                                <a:rPr lang="de-DE" b="0" i="1" baseline="-25000" smtClean="0">
                                  <a:solidFill>
                                    <a:srgbClr val="0070C0"/>
                                  </a:solidFill>
                                  <a:latin typeface="Cambria Math" panose="02040503050406030204" pitchFamily="18" charset="0"/>
                                </a:rPr>
                                <m:t>µ </m:t>
                              </m:r>
                              <m:r>
                                <a:rPr lang="de-DE" b="0" i="1" smtClean="0">
                                  <a:solidFill>
                                    <a:srgbClr val="0070C0"/>
                                  </a:solidFill>
                                  <a:latin typeface="Cambria Math" panose="02040503050406030204" pitchFamily="18" charset="0"/>
                                </a:rPr>
                                <m:t>, </m:t>
                              </m:r>
                              <m:r>
                                <a:rPr lang="de-DE" b="0" i="1" smtClean="0">
                                  <a:solidFill>
                                    <a:srgbClr val="0070C0"/>
                                  </a:solidFill>
                                  <a:latin typeface="Cambria Math" panose="02040503050406030204" pitchFamily="18" charset="0"/>
                                </a:rPr>
                                <m:t>𝑦</m:t>
                              </m:r>
                            </m:e>
                          </m:d>
                          <m:r>
                            <a:rPr lang="de-DE" b="0" i="1" smtClean="0">
                              <a:solidFill>
                                <a:srgbClr val="74B942"/>
                              </a:solidFill>
                              <a:latin typeface="Cambria Math" panose="02040503050406030204" pitchFamily="18" charset="0"/>
                            </a:rPr>
                            <m:t>𝑓</m:t>
                          </m:r>
                          <m:d>
                            <m:dPr>
                              <m:ctrlPr>
                                <a:rPr lang="de-DE" b="0" i="1" smtClean="0">
                                  <a:solidFill>
                                    <a:srgbClr val="74B942"/>
                                  </a:solidFill>
                                  <a:latin typeface="Cambria Math" panose="02040503050406030204" pitchFamily="18" charset="0"/>
                                </a:rPr>
                              </m:ctrlPr>
                            </m:dPr>
                            <m:e>
                              <m:r>
                                <a:rPr lang="de-DE" b="0" i="1" smtClean="0">
                                  <a:solidFill>
                                    <a:srgbClr val="74B942"/>
                                  </a:solidFill>
                                  <a:latin typeface="Cambria Math" panose="02040503050406030204" pitchFamily="18" charset="0"/>
                                </a:rPr>
                                <m:t>𝐸</m:t>
                              </m:r>
                              <m:r>
                                <a:rPr lang="de-DE" b="0" i="1" baseline="-25000" smtClean="0">
                                  <a:solidFill>
                                    <a:srgbClr val="74B942"/>
                                  </a:solidFill>
                                  <a:latin typeface="Cambria Math" panose="02040503050406030204" pitchFamily="18" charset="0"/>
                                </a:rPr>
                                <m:t>µ</m:t>
                              </m:r>
                            </m:e>
                          </m:d>
                          <m:r>
                            <a:rPr lang="de-DE" b="0" i="0" smtClean="0">
                              <a:latin typeface="Cambria Math" panose="02040503050406030204" pitchFamily="18" charset="0"/>
                            </a:rPr>
                            <m:t> </m:t>
                          </m:r>
                          <m:r>
                            <m:rPr>
                              <m:sty m:val="p"/>
                            </m:rPr>
                            <a:rPr lang="de-DE" b="0" i="0" smtClean="0">
                              <a:latin typeface="Cambria Math" panose="02040503050406030204" pitchFamily="18" charset="0"/>
                            </a:rPr>
                            <m:t>d</m:t>
                          </m:r>
                          <m:r>
                            <a:rPr lang="de-DE" b="0" i="1" smtClean="0">
                              <a:latin typeface="Cambria Math" panose="02040503050406030204" pitchFamily="18" charset="0"/>
                            </a:rPr>
                            <m:t>𝐸</m:t>
                          </m:r>
                          <m:r>
                            <a:rPr lang="de-DE" b="0" i="1" baseline="-25000" smtClean="0">
                              <a:latin typeface="Cambria Math" panose="02040503050406030204" pitchFamily="18" charset="0"/>
                            </a:rPr>
                            <m:t>µ</m:t>
                          </m:r>
                          <m:r>
                            <a:rPr lang="de-DE" b="0" i="1" smtClean="0">
                              <a:latin typeface="Cambria Math" panose="02040503050406030204" pitchFamily="18" charset="0"/>
                            </a:rPr>
                            <m:t>+</m:t>
                          </m:r>
                          <m:r>
                            <a:rPr lang="de-DE" b="0" i="1" smtClean="0">
                              <a:solidFill>
                                <a:schemeClr val="accent3"/>
                              </a:solidFill>
                              <a:latin typeface="Cambria Math" panose="02040503050406030204" pitchFamily="18" charset="0"/>
                            </a:rPr>
                            <m:t>𝑏</m:t>
                          </m:r>
                          <m:d>
                            <m:dPr>
                              <m:ctrlPr>
                                <a:rPr lang="de-DE" b="0" i="1" smtClean="0">
                                  <a:solidFill>
                                    <a:schemeClr val="accent3"/>
                                  </a:solidFill>
                                  <a:latin typeface="Cambria Math" panose="02040503050406030204" pitchFamily="18" charset="0"/>
                                </a:rPr>
                              </m:ctrlPr>
                            </m:dPr>
                            <m:e>
                              <m:r>
                                <a:rPr lang="de-DE" b="0" i="1" smtClean="0">
                                  <a:solidFill>
                                    <a:schemeClr val="accent3"/>
                                  </a:solidFill>
                                  <a:latin typeface="Cambria Math" panose="02040503050406030204" pitchFamily="18" charset="0"/>
                                </a:rPr>
                                <m:t>𝑦</m:t>
                              </m:r>
                            </m:e>
                          </m:d>
                          <m:r>
                            <a:rPr lang="de-DE" b="0" i="1" baseline="-25000" smtClean="0">
                              <a:solidFill>
                                <a:schemeClr val="accent3"/>
                              </a:solidFill>
                              <a:latin typeface="Cambria Math" panose="02040503050406030204" pitchFamily="18" charset="0"/>
                            </a:rPr>
                            <m:t> </m:t>
                          </m:r>
                        </m:e>
                      </m:nary>
                    </m:oMath>
                  </m:oMathPara>
                </a14:m>
                <a:endParaRPr lang="en-DE" dirty="0"/>
              </a:p>
            </p:txBody>
          </p:sp>
        </mc:Choice>
        <mc:Fallback xmlns="">
          <p:sp>
            <p:nvSpPr>
              <p:cNvPr id="8" name="TextBox 7">
                <a:extLst>
                  <a:ext uri="{FF2B5EF4-FFF2-40B4-BE49-F238E27FC236}">
                    <a16:creationId xmlns:a16="http://schemas.microsoft.com/office/drawing/2014/main" id="{4EE19DA1-8437-AAF9-F142-545F11A36ABA}"/>
                  </a:ext>
                </a:extLst>
              </p:cNvPr>
              <p:cNvSpPr txBox="1">
                <a:spLocks noRot="1" noChangeAspect="1" noMove="1" noResize="1" noEditPoints="1" noAdjustHandles="1" noChangeArrowheads="1" noChangeShapeType="1" noTextEdit="1"/>
              </p:cNvSpPr>
              <p:nvPr/>
            </p:nvSpPr>
            <p:spPr>
              <a:xfrm>
                <a:off x="741869" y="1465916"/>
                <a:ext cx="3846887" cy="834331"/>
              </a:xfrm>
              <a:prstGeom prst="rect">
                <a:avLst/>
              </a:prstGeom>
              <a:blipFill>
                <a:blip r:embed="rId3"/>
                <a:stretch>
                  <a:fillRect l="-987" t="-122727" b="-192424"/>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7A7CBF-DCCD-E1FC-1555-0B3C193F4DCA}"/>
                  </a:ext>
                </a:extLst>
              </p:cNvPr>
              <p:cNvSpPr txBox="1"/>
              <p:nvPr/>
            </p:nvSpPr>
            <p:spPr>
              <a:xfrm>
                <a:off x="6593573" y="803949"/>
                <a:ext cx="3921458" cy="318613"/>
              </a:xfrm>
              <a:prstGeom prst="rect">
                <a:avLst/>
              </a:prstGeom>
              <a:noFill/>
            </p:spPr>
            <p:txBody>
              <a:bodyPr wrap="none" lIns="0" tIns="0" rIns="0" bIns="0" rtlCol="0">
                <a:spAutoFit/>
              </a:bodyPr>
              <a:lstStyle/>
              <a:p>
                <a:r>
                  <a:rPr lang="en-DE" dirty="0"/>
                  <a:t>1. discretized form: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𝑔</m:t>
                        </m:r>
                      </m:e>
                    </m:acc>
                    <m:r>
                      <a:rPr lang="de-DE" b="0" i="1" smtClean="0">
                        <a:latin typeface="Cambria Math" panose="02040503050406030204" pitchFamily="18" charset="0"/>
                      </a:rPr>
                      <m:t>=</m:t>
                    </m:r>
                    <m:r>
                      <a:rPr lang="de-DE" b="0" i="1" smtClean="0">
                        <a:latin typeface="Cambria Math" panose="02040503050406030204" pitchFamily="18" charset="0"/>
                      </a:rPr>
                      <m:t>𝐴</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en-DE" i="1" smtClean="0">
                        <a:latin typeface="Cambria Math" panose="02040503050406030204" pitchFamily="18" charset="0"/>
                        <a:ea typeface="Cambria Math" panose="02040503050406030204" pitchFamily="18" charset="0"/>
                      </a:rPr>
                      <m:t>↔</m:t>
                    </m:r>
                    <m:acc>
                      <m:accPr>
                        <m:chr m:val="⃗"/>
                        <m:ctrlPr>
                          <a:rPr lang="en-DE"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𝐴</m:t>
                        </m:r>
                      </m:e>
                      <m:sup>
                        <m:r>
                          <a:rPr lang="de-DE" b="0" i="1" smtClean="0">
                            <a:latin typeface="Cambria Math" panose="02040503050406030204" pitchFamily="18" charset="0"/>
                          </a:rPr>
                          <m:t>−1</m:t>
                        </m:r>
                      </m:sup>
                    </m:sSup>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𝑔</m:t>
                        </m:r>
                      </m:e>
                    </m:acc>
                  </m:oMath>
                </a14:m>
                <a:endParaRPr lang="en-DE" dirty="0"/>
              </a:p>
            </p:txBody>
          </p:sp>
        </mc:Choice>
        <mc:Fallback xmlns="">
          <p:sp>
            <p:nvSpPr>
              <p:cNvPr id="11" name="TextBox 10">
                <a:extLst>
                  <a:ext uri="{FF2B5EF4-FFF2-40B4-BE49-F238E27FC236}">
                    <a16:creationId xmlns:a16="http://schemas.microsoft.com/office/drawing/2014/main" id="{247A7CBF-DCCD-E1FC-1555-0B3C193F4DCA}"/>
                  </a:ext>
                </a:extLst>
              </p:cNvPr>
              <p:cNvSpPr txBox="1">
                <a:spLocks noRot="1" noChangeAspect="1" noMove="1" noResize="1" noEditPoints="1" noAdjustHandles="1" noChangeArrowheads="1" noChangeShapeType="1" noTextEdit="1"/>
              </p:cNvSpPr>
              <p:nvPr/>
            </p:nvSpPr>
            <p:spPr>
              <a:xfrm>
                <a:off x="6593573" y="803949"/>
                <a:ext cx="3921458" cy="318613"/>
              </a:xfrm>
              <a:prstGeom prst="rect">
                <a:avLst/>
              </a:prstGeom>
              <a:blipFill>
                <a:blip r:embed="rId4"/>
                <a:stretch>
                  <a:fillRect l="-3871" t="-30769" r="-968" b="-42308"/>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24014A-5E7C-167E-1BC1-49C31F20BCC6}"/>
                  </a:ext>
                </a:extLst>
              </p:cNvPr>
              <p:cNvSpPr txBox="1"/>
              <p:nvPr/>
            </p:nvSpPr>
            <p:spPr>
              <a:xfrm>
                <a:off x="5178767" y="2186588"/>
                <a:ext cx="3210026" cy="1371337"/>
              </a:xfrm>
              <a:prstGeom prst="rect">
                <a:avLst/>
              </a:prstGeom>
              <a:noFill/>
            </p:spPr>
            <p:txBody>
              <a:bodyPr wrap="square" lIns="0" tIns="0" rIns="0" bIns="0" rtlCol="0">
                <a:spAutoFit/>
              </a:bodyPr>
              <a:lstStyle/>
              <a:p>
                <a:r>
                  <a:rPr lang="en-DE" dirty="0"/>
                  <a:t>     2. maximum likelihod method:</a:t>
                </a:r>
              </a:p>
              <a:p>
                <a:endParaRPr lang="en-DE" dirty="0"/>
              </a:p>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ℒ</m:t>
                      </m:r>
                      <m:d>
                        <m:dPr>
                          <m:ctrlPr>
                            <a:rPr lang="de-DE" b="0" i="1" smtClean="0">
                              <a:latin typeface="Cambria Math" panose="02040503050406030204" pitchFamily="18" charset="0"/>
                              <a:ea typeface="Cambria Math" panose="02040503050406030204" pitchFamily="18" charset="0"/>
                            </a:rPr>
                          </m:ctrlPr>
                        </m:dPr>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𝑔</m:t>
                              </m:r>
                            </m:e>
                          </m:acc>
                        </m:e>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2" name="TextBox 11">
                <a:extLst>
                  <a:ext uri="{FF2B5EF4-FFF2-40B4-BE49-F238E27FC236}">
                    <a16:creationId xmlns:a16="http://schemas.microsoft.com/office/drawing/2014/main" id="{D424014A-5E7C-167E-1BC1-49C31F20BCC6}"/>
                  </a:ext>
                </a:extLst>
              </p:cNvPr>
              <p:cNvSpPr txBox="1">
                <a:spLocks noRot="1" noChangeAspect="1" noMove="1" noResize="1" noEditPoints="1" noAdjustHandles="1" noChangeArrowheads="1" noChangeShapeType="1" noTextEdit="1"/>
              </p:cNvSpPr>
              <p:nvPr/>
            </p:nvSpPr>
            <p:spPr>
              <a:xfrm>
                <a:off x="5178767" y="2186588"/>
                <a:ext cx="3210026" cy="1371337"/>
              </a:xfrm>
              <a:prstGeom prst="rect">
                <a:avLst/>
              </a:prstGeom>
              <a:blipFill>
                <a:blip r:embed="rId5"/>
                <a:stretch>
                  <a:fillRect t="-24771" r="-791" b="-9541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DC707-7D5A-AE89-A603-29AF55350A62}"/>
                  </a:ext>
                </a:extLst>
              </p:cNvPr>
              <p:cNvSpPr txBox="1"/>
              <p:nvPr/>
            </p:nvSpPr>
            <p:spPr>
              <a:xfrm>
                <a:off x="6096000" y="3649396"/>
                <a:ext cx="2859181" cy="909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3" name="TextBox 12">
                <a:extLst>
                  <a:ext uri="{FF2B5EF4-FFF2-40B4-BE49-F238E27FC236}">
                    <a16:creationId xmlns:a16="http://schemas.microsoft.com/office/drawing/2014/main" id="{972DC707-7D5A-AE89-A603-29AF55350A62}"/>
                  </a:ext>
                </a:extLst>
              </p:cNvPr>
              <p:cNvSpPr txBox="1">
                <a:spLocks noRot="1" noChangeAspect="1" noMove="1" noResize="1" noEditPoints="1" noAdjustHandles="1" noChangeArrowheads="1" noChangeShapeType="1" noTextEdit="1"/>
              </p:cNvSpPr>
              <p:nvPr/>
            </p:nvSpPr>
            <p:spPr>
              <a:xfrm>
                <a:off x="6096000" y="3649396"/>
                <a:ext cx="2859181" cy="909673"/>
              </a:xfrm>
              <a:prstGeom prst="rect">
                <a:avLst/>
              </a:prstGeom>
              <a:blipFill>
                <a:blip r:embed="rId6"/>
                <a:stretch>
                  <a:fillRect l="-17699" t="-90411" b="-1383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AF1A5D-FBFB-7AFB-D03A-C6278947E435}"/>
                  </a:ext>
                </a:extLst>
              </p:cNvPr>
              <p:cNvSpPr txBox="1"/>
              <p:nvPr/>
            </p:nvSpPr>
            <p:spPr>
              <a:xfrm>
                <a:off x="9089802" y="2195051"/>
                <a:ext cx="2987228" cy="1349600"/>
              </a:xfrm>
              <a:prstGeom prst="rect">
                <a:avLst/>
              </a:prstGeom>
              <a:noFill/>
            </p:spPr>
            <p:txBody>
              <a:bodyPr wrap="none" lIns="0" tIns="0" rIns="0" bIns="0" rtlCol="0">
                <a:spAutoFit/>
              </a:bodyPr>
              <a:lstStyle/>
              <a:p>
                <a:r>
                  <a:rPr lang="en-DE" dirty="0"/>
                  <a:t> 3. Thikonov regularization:</a:t>
                </a:r>
              </a:p>
              <a:p>
                <a:endParaRPr lang="en-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𝜏</m:t>
                              </m:r>
                              <m:r>
                                <a:rPr lang="de-DE" b="0" i="1" smtClean="0">
                                  <a:latin typeface="Cambria Math" panose="02040503050406030204" pitchFamily="18" charset="0"/>
                                  <a:ea typeface="Cambria Math" panose="02040503050406030204" pitchFamily="18" charset="0"/>
                                </a:rPr>
                                <m:t>1</m:t>
                              </m:r>
                            </m:e>
                          </m:d>
                        </m:e>
                        <m:sup>
                          <m:r>
                            <a:rPr lang="de-DE" b="0" i="1" smtClean="0">
                              <a:latin typeface="Cambria Math" panose="02040503050406030204" pitchFamily="18" charset="0"/>
                            </a:rPr>
                            <m:t>−1</m:t>
                          </m:r>
                        </m:sup>
                      </m:sSup>
                      <m:r>
                        <a:rPr lang="de-DE" b="0" i="1" smtClean="0">
                          <a:latin typeface="Cambria Math" panose="02040503050406030204" pitchFamily="18" charset="0"/>
                        </a:rPr>
                        <m:t>(</m:t>
                      </m:r>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de-DE" b="0" i="1" smtClean="0">
                          <a:latin typeface="Cambria Math" panose="02040503050406030204" pitchFamily="18" charset="0"/>
                        </a:rPr>
                        <m:t>)</m:t>
                      </m:r>
                    </m:oMath>
                  </m:oMathPara>
                </a14:m>
                <a:endParaRPr lang="en-DE" dirty="0"/>
              </a:p>
              <a:p>
                <a:endParaRPr lang="en-DE" dirty="0"/>
              </a:p>
            </p:txBody>
          </p:sp>
        </mc:Choice>
        <mc:Fallback xmlns="">
          <p:sp>
            <p:nvSpPr>
              <p:cNvPr id="14" name="TextBox 13">
                <a:extLst>
                  <a:ext uri="{FF2B5EF4-FFF2-40B4-BE49-F238E27FC236}">
                    <a16:creationId xmlns:a16="http://schemas.microsoft.com/office/drawing/2014/main" id="{03AF1A5D-FBFB-7AFB-D03A-C6278947E435}"/>
                  </a:ext>
                </a:extLst>
              </p:cNvPr>
              <p:cNvSpPr txBox="1">
                <a:spLocks noRot="1" noChangeAspect="1" noMove="1" noResize="1" noEditPoints="1" noAdjustHandles="1" noChangeArrowheads="1" noChangeShapeType="1" noTextEdit="1"/>
              </p:cNvSpPr>
              <p:nvPr/>
            </p:nvSpPr>
            <p:spPr>
              <a:xfrm>
                <a:off x="9089802" y="2195051"/>
                <a:ext cx="2987228" cy="1349600"/>
              </a:xfrm>
              <a:prstGeom prst="rect">
                <a:avLst/>
              </a:prstGeom>
              <a:blipFill>
                <a:blip r:embed="rId7"/>
                <a:stretch>
                  <a:fillRect l="-2966" t="-4673" r="-127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C09D3-6768-322C-4499-A989E3A03D01}"/>
                  </a:ext>
                </a:extLst>
              </p:cNvPr>
              <p:cNvSpPr txBox="1"/>
              <p:nvPr/>
            </p:nvSpPr>
            <p:spPr>
              <a:xfrm>
                <a:off x="5466325" y="5404753"/>
                <a:ext cx="3351302" cy="1213474"/>
              </a:xfrm>
              <a:prstGeom prst="rect">
                <a:avLst/>
              </a:prstGeom>
              <a:solidFill>
                <a:srgbClr val="A5A5A5">
                  <a:alpha val="21961"/>
                </a:srgbClr>
              </a:solidFill>
            </p:spPr>
            <p:txBody>
              <a:bodyPr wrap="none" lIns="0" tIns="0" rIns="0" bIns="0" rtlCol="0">
                <a:spAutoFit/>
              </a:bodyPr>
              <a:lstStyle/>
              <a:p>
                <a:pPr algn="ctr"/>
                <a:r>
                  <a:rPr lang="de-DE" b="0" dirty="0">
                    <a:ea typeface="Cambria Math" panose="02040503050406030204" pitchFamily="18" charset="0"/>
                  </a:rPr>
                  <a:t>4. </a:t>
                </a:r>
                <a:r>
                  <a:rPr lang="de-DE" b="0" dirty="0" err="1">
                    <a:ea typeface="Cambria Math" panose="02040503050406030204" pitchFamily="18" charset="0"/>
                  </a:rPr>
                  <a:t>maximize</a:t>
                </a:r>
                <a:r>
                  <a:rPr lang="de-DE" b="0" dirty="0">
                    <a:ea typeface="Cambria Math" panose="02040503050406030204" pitchFamily="18" charset="0"/>
                  </a:rPr>
                  <a:t> </a:t>
                </a:r>
                <a14:m>
                  <m:oMath xmlns:m="http://schemas.openxmlformats.org/officeDocument/2006/math">
                    <m:r>
                      <m:rPr>
                        <m:sty m:val="p"/>
                      </m:rPr>
                      <a:rPr lang="de-DE" b="0" i="0" smtClean="0">
                        <a:latin typeface="Cambria Math" panose="02040503050406030204" pitchFamily="18" charset="0"/>
                        <a:ea typeface="Cambria Math" panose="02040503050406030204" pitchFamily="18" charset="0"/>
                      </a:rPr>
                      <m:t>log</m:t>
                    </m:r>
                    <m:r>
                      <a:rPr lang="de-DE" b="0" i="1" smtClean="0">
                        <a:latin typeface="Cambria Math" panose="02040503050406030204" pitchFamily="18" charset="0"/>
                        <a:ea typeface="Cambria Math" panose="02040503050406030204" pitchFamily="18" charset="0"/>
                      </a:rPr>
                      <m:t>⁡(</m:t>
                    </m:r>
                    <m:r>
                      <a:rPr lang="en-DE" i="1" smtClean="0">
                        <a:latin typeface="Cambria Math" panose="02040503050406030204" pitchFamily="18" charset="0"/>
                        <a:ea typeface="Cambria Math" panose="02040503050406030204" pitchFamily="18" charset="0"/>
                      </a:rPr>
                      <m:t>ℒ</m:t>
                    </m:r>
                    <m:d>
                      <m:dPr>
                        <m:ctrlPr>
                          <a:rPr lang="de-DE" i="1">
                            <a:latin typeface="Cambria Math" panose="02040503050406030204" pitchFamily="18" charset="0"/>
                            <a:ea typeface="Cambria Math" panose="02040503050406030204" pitchFamily="18" charset="0"/>
                          </a:rPr>
                        </m:ctrlPr>
                      </m:dPr>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𝑔</m:t>
                            </m:r>
                          </m:e>
                        </m:acc>
                      </m:e>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𝑡</m:t>
                    </m:r>
                    <m:d>
                      <m:dPr>
                        <m:ctrlPr>
                          <a:rPr lang="de-DE" i="1">
                            <a:latin typeface="Cambria Math" panose="02040503050406030204" pitchFamily="18" charset="0"/>
                          </a:rPr>
                        </m:ctrlPr>
                      </m:dPr>
                      <m:e>
                        <m:acc>
                          <m:accPr>
                            <m:chr m:val="⃗"/>
                            <m:ctrlPr>
                              <a:rPr lang="de-DE" i="1">
                                <a:latin typeface="Cambria Math" panose="02040503050406030204" pitchFamily="18" charset="0"/>
                              </a:rPr>
                            </m:ctrlPr>
                          </m:accPr>
                          <m:e>
                            <m:r>
                              <a:rPr lang="de-DE" i="1">
                                <a:latin typeface="Cambria Math" panose="02040503050406030204" pitchFamily="18" charset="0"/>
                              </a:rPr>
                              <m:t>𝑓</m:t>
                            </m:r>
                          </m:e>
                        </m:acc>
                      </m:e>
                    </m:d>
                  </m:oMath>
                </a14:m>
                <a:r>
                  <a:rPr lang="en-DE" dirty="0"/>
                  <a:t> </a:t>
                </a:r>
              </a:p>
              <a:p>
                <a:pPr algn="ctr"/>
                <a:r>
                  <a:rPr lang="en-DE" dirty="0"/>
                  <a:t>with respect to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𝑓</m:t>
                        </m:r>
                      </m:e>
                    </m:acc>
                  </m:oMath>
                </a14:m>
                <a:r>
                  <a:rPr lang="en-DE" dirty="0"/>
                  <a:t> using </a:t>
                </a:r>
              </a:p>
              <a:p>
                <a:pPr algn="ctr"/>
                <a:r>
                  <a:rPr lang="en-DE" dirty="0"/>
                  <a:t>Markov Chain Monte Carlo (MCMC)</a:t>
                </a:r>
              </a:p>
              <a:p>
                <a:pPr algn="ctr"/>
                <a:r>
                  <a:rPr lang="en-DE" dirty="0"/>
                  <a:t>or Minuit</a:t>
                </a:r>
              </a:p>
            </p:txBody>
          </p:sp>
        </mc:Choice>
        <mc:Fallback xmlns="">
          <p:sp>
            <p:nvSpPr>
              <p:cNvPr id="16" name="TextBox 15">
                <a:extLst>
                  <a:ext uri="{FF2B5EF4-FFF2-40B4-BE49-F238E27FC236}">
                    <a16:creationId xmlns:a16="http://schemas.microsoft.com/office/drawing/2014/main" id="{00BC09D3-6768-322C-4499-A989E3A03D01}"/>
                  </a:ext>
                </a:extLst>
              </p:cNvPr>
              <p:cNvSpPr txBox="1">
                <a:spLocks noRot="1" noChangeAspect="1" noMove="1" noResize="1" noEditPoints="1" noAdjustHandles="1" noChangeArrowheads="1" noChangeShapeType="1" noTextEdit="1"/>
              </p:cNvSpPr>
              <p:nvPr/>
            </p:nvSpPr>
            <p:spPr>
              <a:xfrm>
                <a:off x="5466325" y="5404753"/>
                <a:ext cx="3351302" cy="1213474"/>
              </a:xfrm>
              <a:prstGeom prst="rect">
                <a:avLst/>
              </a:prstGeom>
              <a:blipFill>
                <a:blip r:embed="rId8"/>
                <a:stretch>
                  <a:fillRect l="-3774" t="-7216" r="-3774" b="-10309"/>
                </a:stretch>
              </a:blipFill>
            </p:spPr>
            <p:txBody>
              <a:bodyPr/>
              <a:lstStyle/>
              <a:p>
                <a:r>
                  <a:rPr lang="en-DE">
                    <a:noFill/>
                  </a:rPr>
                  <a:t> </a:t>
                </a:r>
              </a:p>
            </p:txBody>
          </p:sp>
        </mc:Fallback>
      </mc:AlternateContent>
      <p:sp>
        <p:nvSpPr>
          <p:cNvPr id="17" name="TextBox 16">
            <a:extLst>
              <a:ext uri="{FF2B5EF4-FFF2-40B4-BE49-F238E27FC236}">
                <a16:creationId xmlns:a16="http://schemas.microsoft.com/office/drawing/2014/main" id="{1350C509-1739-2A0E-3D9D-995BED7E3314}"/>
              </a:ext>
            </a:extLst>
          </p:cNvPr>
          <p:cNvSpPr txBox="1"/>
          <p:nvPr/>
        </p:nvSpPr>
        <p:spPr>
          <a:xfrm>
            <a:off x="106083" y="1158672"/>
            <a:ext cx="1188595" cy="276999"/>
          </a:xfrm>
          <a:prstGeom prst="rect">
            <a:avLst/>
          </a:prstGeom>
          <a:noFill/>
        </p:spPr>
        <p:txBody>
          <a:bodyPr wrap="none" rtlCol="0">
            <a:spAutoFit/>
          </a:bodyPr>
          <a:lstStyle/>
          <a:p>
            <a:r>
              <a:rPr lang="en-DE" sz="1200" dirty="0">
                <a:solidFill>
                  <a:srgbClr val="7030A0"/>
                </a:solidFill>
              </a:rPr>
              <a:t>measured proxy</a:t>
            </a:r>
          </a:p>
        </p:txBody>
      </p:sp>
      <p:sp>
        <p:nvSpPr>
          <p:cNvPr id="18" name="TextBox 17">
            <a:extLst>
              <a:ext uri="{FF2B5EF4-FFF2-40B4-BE49-F238E27FC236}">
                <a16:creationId xmlns:a16="http://schemas.microsoft.com/office/drawing/2014/main" id="{115C6CD4-32F4-41AB-AD76-7901661029E4}"/>
              </a:ext>
            </a:extLst>
          </p:cNvPr>
          <p:cNvSpPr txBox="1"/>
          <p:nvPr/>
        </p:nvSpPr>
        <p:spPr>
          <a:xfrm>
            <a:off x="1549010" y="1054828"/>
            <a:ext cx="1321580" cy="276999"/>
          </a:xfrm>
          <a:prstGeom prst="rect">
            <a:avLst/>
          </a:prstGeom>
          <a:noFill/>
        </p:spPr>
        <p:txBody>
          <a:bodyPr wrap="none" rtlCol="0">
            <a:spAutoFit/>
          </a:bodyPr>
          <a:lstStyle/>
          <a:p>
            <a:r>
              <a:rPr lang="en-DE" sz="1200" dirty="0">
                <a:solidFill>
                  <a:srgbClr val="0070C0"/>
                </a:solidFill>
              </a:rPr>
              <a:t>detector response</a:t>
            </a:r>
          </a:p>
        </p:txBody>
      </p:sp>
      <p:sp>
        <p:nvSpPr>
          <p:cNvPr id="19" name="TextBox 18">
            <a:extLst>
              <a:ext uri="{FF2B5EF4-FFF2-40B4-BE49-F238E27FC236}">
                <a16:creationId xmlns:a16="http://schemas.microsoft.com/office/drawing/2014/main" id="{848BB706-2023-0F58-8067-420CDA3A9502}"/>
              </a:ext>
            </a:extLst>
          </p:cNvPr>
          <p:cNvSpPr txBox="1"/>
          <p:nvPr/>
        </p:nvSpPr>
        <p:spPr>
          <a:xfrm>
            <a:off x="2037990" y="2483899"/>
            <a:ext cx="1665199" cy="276999"/>
          </a:xfrm>
          <a:prstGeom prst="rect">
            <a:avLst/>
          </a:prstGeom>
          <a:noFill/>
        </p:spPr>
        <p:txBody>
          <a:bodyPr wrap="none" rtlCol="0">
            <a:spAutoFit/>
          </a:bodyPr>
          <a:lstStyle/>
          <a:p>
            <a:r>
              <a:rPr lang="en-DE" sz="1200" dirty="0">
                <a:solidFill>
                  <a:srgbClr val="74B942"/>
                </a:solidFill>
              </a:rPr>
              <a:t>true energy distribution</a:t>
            </a:r>
          </a:p>
        </p:txBody>
      </p:sp>
      <p:sp>
        <p:nvSpPr>
          <p:cNvPr id="20" name="TextBox 19">
            <a:extLst>
              <a:ext uri="{FF2B5EF4-FFF2-40B4-BE49-F238E27FC236}">
                <a16:creationId xmlns:a16="http://schemas.microsoft.com/office/drawing/2014/main" id="{1571B978-FC58-12C3-7490-F2AE035CEF70}"/>
              </a:ext>
            </a:extLst>
          </p:cNvPr>
          <p:cNvSpPr txBox="1"/>
          <p:nvPr/>
        </p:nvSpPr>
        <p:spPr>
          <a:xfrm>
            <a:off x="3357314" y="1137685"/>
            <a:ext cx="919547" cy="276999"/>
          </a:xfrm>
          <a:prstGeom prst="rect">
            <a:avLst/>
          </a:prstGeom>
          <a:noFill/>
        </p:spPr>
        <p:txBody>
          <a:bodyPr wrap="none" rtlCol="0">
            <a:spAutoFit/>
          </a:bodyPr>
          <a:lstStyle/>
          <a:p>
            <a:r>
              <a:rPr lang="en-DE" sz="1200" dirty="0">
                <a:solidFill>
                  <a:schemeClr val="accent3"/>
                </a:solidFill>
              </a:rPr>
              <a:t>background</a:t>
            </a:r>
          </a:p>
        </p:txBody>
      </p:sp>
      <p:cxnSp>
        <p:nvCxnSpPr>
          <p:cNvPr id="22" name="Straight Arrow Connector 21">
            <a:extLst>
              <a:ext uri="{FF2B5EF4-FFF2-40B4-BE49-F238E27FC236}">
                <a16:creationId xmlns:a16="http://schemas.microsoft.com/office/drawing/2014/main" id="{3436493B-F0CD-E3D2-D2A9-246954B184CF}"/>
              </a:ext>
            </a:extLst>
          </p:cNvPr>
          <p:cNvCxnSpPr>
            <a:cxnSpLocks/>
            <a:stCxn id="17" idx="2"/>
            <a:endCxn id="8" idx="1"/>
          </p:cNvCxnSpPr>
          <p:nvPr/>
        </p:nvCxnSpPr>
        <p:spPr>
          <a:xfrm>
            <a:off x="700381" y="1435671"/>
            <a:ext cx="41488" cy="447411"/>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BF9E66-12DB-5151-39E7-50043B682363}"/>
              </a:ext>
            </a:extLst>
          </p:cNvPr>
          <p:cNvCxnSpPr>
            <a:cxnSpLocks/>
            <a:stCxn id="18" idx="2"/>
          </p:cNvCxnSpPr>
          <p:nvPr/>
        </p:nvCxnSpPr>
        <p:spPr>
          <a:xfrm>
            <a:off x="2209800" y="1331827"/>
            <a:ext cx="0" cy="34414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5AF1F3-8D91-D7F2-44DC-F702785FAD8B}"/>
              </a:ext>
            </a:extLst>
          </p:cNvPr>
          <p:cNvCxnSpPr>
            <a:cxnSpLocks/>
            <a:stCxn id="20" idx="2"/>
          </p:cNvCxnSpPr>
          <p:nvPr/>
        </p:nvCxnSpPr>
        <p:spPr>
          <a:xfrm>
            <a:off x="3817088" y="1414684"/>
            <a:ext cx="232630" cy="30943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C9FBA7-9F8E-7137-EDCF-37C52F5D0005}"/>
              </a:ext>
            </a:extLst>
          </p:cNvPr>
          <p:cNvCxnSpPr>
            <a:cxnSpLocks/>
            <a:stCxn id="19" idx="0"/>
          </p:cNvCxnSpPr>
          <p:nvPr/>
        </p:nvCxnSpPr>
        <p:spPr>
          <a:xfrm flipH="1" flipV="1">
            <a:off x="2870589" y="2164507"/>
            <a:ext cx="1" cy="3193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789BC7F-D04B-423C-9221-561EB3BE6D9A}"/>
              </a:ext>
            </a:extLst>
          </p:cNvPr>
          <p:cNvSpPr txBox="1"/>
          <p:nvPr/>
        </p:nvSpPr>
        <p:spPr>
          <a:xfrm>
            <a:off x="2209800" y="6009236"/>
            <a:ext cx="1050288" cy="246221"/>
          </a:xfrm>
          <a:prstGeom prst="rect">
            <a:avLst/>
          </a:prstGeom>
          <a:noFill/>
        </p:spPr>
        <p:txBody>
          <a:bodyPr wrap="none" rtlCol="0">
            <a:spAutoFit/>
          </a:bodyPr>
          <a:lstStyle/>
          <a:p>
            <a:r>
              <a:rPr lang="en-DE" sz="1000" dirty="0">
                <a:solidFill>
                  <a:schemeClr val="accent3"/>
                </a:solidFill>
              </a:rPr>
              <a:t>Credit: T. Hoinka</a:t>
            </a:r>
          </a:p>
        </p:txBody>
      </p:sp>
      <p:sp>
        <p:nvSpPr>
          <p:cNvPr id="51" name="Right Brace 50">
            <a:extLst>
              <a:ext uri="{FF2B5EF4-FFF2-40B4-BE49-F238E27FC236}">
                <a16:creationId xmlns:a16="http://schemas.microsoft.com/office/drawing/2014/main" id="{04131A61-362B-CBF8-3D7E-26483438941C}"/>
              </a:ext>
            </a:extLst>
          </p:cNvPr>
          <p:cNvSpPr/>
          <p:nvPr/>
        </p:nvSpPr>
        <p:spPr>
          <a:xfrm rot="16200000">
            <a:off x="8709454" y="184031"/>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dirty="0">
              <a:solidFill>
                <a:schemeClr val="bg2"/>
              </a:solidFill>
            </a:endParaRPr>
          </a:p>
        </p:txBody>
      </p:sp>
      <p:sp>
        <p:nvSpPr>
          <p:cNvPr id="52" name="Right Brace 51">
            <a:extLst>
              <a:ext uri="{FF2B5EF4-FFF2-40B4-BE49-F238E27FC236}">
                <a16:creationId xmlns:a16="http://schemas.microsoft.com/office/drawing/2014/main" id="{5248A7C4-9015-778C-A339-8FFD39AD9A63}"/>
              </a:ext>
            </a:extLst>
          </p:cNvPr>
          <p:cNvSpPr/>
          <p:nvPr/>
        </p:nvSpPr>
        <p:spPr>
          <a:xfrm rot="16200000">
            <a:off x="9874027" y="182623"/>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3" name="TextBox 52">
            <a:extLst>
              <a:ext uri="{FF2B5EF4-FFF2-40B4-BE49-F238E27FC236}">
                <a16:creationId xmlns:a16="http://schemas.microsoft.com/office/drawing/2014/main" id="{516BCD07-3EEF-2C1B-7D52-4AEB9035C68D}"/>
              </a:ext>
            </a:extLst>
          </p:cNvPr>
          <p:cNvSpPr txBox="1"/>
          <p:nvPr/>
        </p:nvSpPr>
        <p:spPr>
          <a:xfrm>
            <a:off x="8511293" y="234396"/>
            <a:ext cx="612668" cy="276999"/>
          </a:xfrm>
          <a:prstGeom prst="rect">
            <a:avLst/>
          </a:prstGeom>
          <a:noFill/>
        </p:spPr>
        <p:txBody>
          <a:bodyPr wrap="none" rtlCol="0">
            <a:spAutoFit/>
          </a:bodyPr>
          <a:lstStyle/>
          <a:p>
            <a:r>
              <a:rPr lang="en-DE" sz="1200" dirty="0"/>
              <a:t>folding</a:t>
            </a:r>
          </a:p>
        </p:txBody>
      </p:sp>
      <p:sp>
        <p:nvSpPr>
          <p:cNvPr id="54" name="TextBox 53">
            <a:extLst>
              <a:ext uri="{FF2B5EF4-FFF2-40B4-BE49-F238E27FC236}">
                <a16:creationId xmlns:a16="http://schemas.microsoft.com/office/drawing/2014/main" id="{FB6F2878-F66D-E51F-2113-E576331198E3}"/>
              </a:ext>
            </a:extLst>
          </p:cNvPr>
          <p:cNvSpPr txBox="1"/>
          <p:nvPr/>
        </p:nvSpPr>
        <p:spPr>
          <a:xfrm>
            <a:off x="9596164" y="226625"/>
            <a:ext cx="772071" cy="276999"/>
          </a:xfrm>
          <a:prstGeom prst="rect">
            <a:avLst/>
          </a:prstGeom>
          <a:noFill/>
        </p:spPr>
        <p:txBody>
          <a:bodyPr wrap="none" rtlCol="0">
            <a:spAutoFit/>
          </a:bodyPr>
          <a:lstStyle/>
          <a:p>
            <a:r>
              <a:rPr lang="en-DE" sz="1200" dirty="0"/>
              <a:t>unfolding</a:t>
            </a:r>
          </a:p>
        </p:txBody>
      </p:sp>
      <p:cxnSp>
        <p:nvCxnSpPr>
          <p:cNvPr id="57" name="Curved Connector 56">
            <a:extLst>
              <a:ext uri="{FF2B5EF4-FFF2-40B4-BE49-F238E27FC236}">
                <a16:creationId xmlns:a16="http://schemas.microsoft.com/office/drawing/2014/main" id="{33ACC1D1-8F72-D74D-BE75-1C30F0A16764}"/>
              </a:ext>
            </a:extLst>
          </p:cNvPr>
          <p:cNvCxnSpPr>
            <a:cxnSpLocks/>
            <a:stCxn id="8" idx="3"/>
          </p:cNvCxnSpPr>
          <p:nvPr/>
        </p:nvCxnSpPr>
        <p:spPr>
          <a:xfrm flipV="1">
            <a:off x="4588756" y="988470"/>
            <a:ext cx="1818564" cy="89461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black text on a black background&#10;&#10;Description automatically generated">
            <a:extLst>
              <a:ext uri="{FF2B5EF4-FFF2-40B4-BE49-F238E27FC236}">
                <a16:creationId xmlns:a16="http://schemas.microsoft.com/office/drawing/2014/main" id="{73C2690B-8ACA-46B5-29CC-0A90E1BBCADA}"/>
              </a:ext>
            </a:extLst>
          </p:cNvPr>
          <p:cNvPicPr>
            <a:picLocks noChangeAspect="1"/>
          </p:cNvPicPr>
          <p:nvPr/>
        </p:nvPicPr>
        <p:blipFill>
          <a:blip r:embed="rId9"/>
          <a:stretch>
            <a:fillRect/>
          </a:stretch>
        </p:blipFill>
        <p:spPr>
          <a:xfrm>
            <a:off x="9845749" y="5527384"/>
            <a:ext cx="813220" cy="333420"/>
          </a:xfrm>
          <a:prstGeom prst="rect">
            <a:avLst/>
          </a:prstGeom>
        </p:spPr>
      </p:pic>
      <p:pic>
        <p:nvPicPr>
          <p:cNvPr id="62" name="Picture 61" descr="A black cat in a circle&#10;&#10;Description automatically generated">
            <a:extLst>
              <a:ext uri="{FF2B5EF4-FFF2-40B4-BE49-F238E27FC236}">
                <a16:creationId xmlns:a16="http://schemas.microsoft.com/office/drawing/2014/main" id="{9E426ACD-1703-15B1-1082-E4816C28882D}"/>
              </a:ext>
            </a:extLst>
          </p:cNvPr>
          <p:cNvPicPr>
            <a:picLocks noChangeAspect="1"/>
          </p:cNvPicPr>
          <p:nvPr/>
        </p:nvPicPr>
        <p:blipFill>
          <a:blip r:embed="rId10"/>
          <a:stretch>
            <a:fillRect/>
          </a:stretch>
        </p:blipFill>
        <p:spPr>
          <a:xfrm>
            <a:off x="10024798" y="5072262"/>
            <a:ext cx="455122" cy="455122"/>
          </a:xfrm>
          <a:prstGeom prst="rect">
            <a:avLst/>
          </a:prstGeom>
        </p:spPr>
      </p:pic>
      <p:sp>
        <p:nvSpPr>
          <p:cNvPr id="63" name="TextBox 62">
            <a:extLst>
              <a:ext uri="{FF2B5EF4-FFF2-40B4-BE49-F238E27FC236}">
                <a16:creationId xmlns:a16="http://schemas.microsoft.com/office/drawing/2014/main" id="{9227FCC8-3EBD-5462-EE01-DE9228BB50A3}"/>
              </a:ext>
            </a:extLst>
          </p:cNvPr>
          <p:cNvSpPr txBox="1"/>
          <p:nvPr/>
        </p:nvSpPr>
        <p:spPr>
          <a:xfrm>
            <a:off x="10658969" y="5196100"/>
            <a:ext cx="1165832" cy="523220"/>
          </a:xfrm>
          <a:prstGeom prst="rect">
            <a:avLst/>
          </a:prstGeom>
          <a:noFill/>
        </p:spPr>
        <p:txBody>
          <a:bodyPr wrap="none" rtlCol="0">
            <a:spAutoFit/>
          </a:bodyPr>
          <a:lstStyle/>
          <a:p>
            <a:r>
              <a:rPr lang="en-DE" b="1" dirty="0">
                <a:hlinkClick r:id="rId11">
                  <a:extLst>
                    <a:ext uri="{A12FA001-AC4F-418D-AE19-62706E023703}">
                      <ahyp:hlinkClr xmlns:ahyp="http://schemas.microsoft.com/office/drawing/2018/hyperlinkcolor" val="tx"/>
                    </a:ext>
                  </a:extLst>
                </a:hlinkClick>
              </a:rPr>
              <a:t>funfolding</a:t>
            </a:r>
            <a:endParaRPr lang="en-DE" b="1" dirty="0"/>
          </a:p>
          <a:p>
            <a:r>
              <a:rPr lang="en-DE" sz="1000" dirty="0">
                <a:solidFill>
                  <a:schemeClr val="accent3"/>
                </a:solidFill>
              </a:rPr>
              <a:t>by M. Börner</a:t>
            </a:r>
          </a:p>
        </p:txBody>
      </p:sp>
      <p:pic>
        <p:nvPicPr>
          <p:cNvPr id="3" name="Picture 2" descr="Logo Cosmic Interacting Matters">
            <a:extLst>
              <a:ext uri="{FF2B5EF4-FFF2-40B4-BE49-F238E27FC236}">
                <a16:creationId xmlns:a16="http://schemas.microsoft.com/office/drawing/2014/main" id="{37AF06FF-0548-46C3-516A-5DC8F33EA3B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764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dirty="0"/>
              <a:t>Prompt atmospheric muons and neutrinos</a:t>
            </a:r>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50</a:t>
            </a:fld>
            <a:endParaRPr lang="en-US"/>
          </a:p>
        </p:txBody>
      </p:sp>
      <p:pic>
        <p:nvPicPr>
          <p:cNvPr id="6" name="Picture 2" descr="Logo Cosmic Interacting Matters">
            <a:extLst>
              <a:ext uri="{FF2B5EF4-FFF2-40B4-BE49-F238E27FC236}">
                <a16:creationId xmlns:a16="http://schemas.microsoft.com/office/drawing/2014/main" id="{6DE35752-C2F5-F6B4-186F-783FAB398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3"/>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C919B-9662-1EC3-8171-A1FB4D3001EE}"/>
              </a:ext>
            </a:extLst>
          </p:cNvPr>
          <p:cNvPicPr>
            <a:picLocks noChangeAspect="1"/>
          </p:cNvPicPr>
          <p:nvPr/>
        </p:nvPicPr>
        <p:blipFill>
          <a:blip r:embed="rId2"/>
          <a:stretch>
            <a:fillRect/>
          </a:stretch>
        </p:blipFill>
        <p:spPr>
          <a:xfrm>
            <a:off x="4738258" y="949545"/>
            <a:ext cx="7247419" cy="5406804"/>
          </a:xfrm>
          <a:prstGeom prst="rect">
            <a:avLst/>
          </a:prstGeom>
        </p:spPr>
      </p:pic>
      <p:sp>
        <p:nvSpPr>
          <p:cNvPr id="2" name="Title 1">
            <a:extLst>
              <a:ext uri="{FF2B5EF4-FFF2-40B4-BE49-F238E27FC236}">
                <a16:creationId xmlns:a16="http://schemas.microsoft.com/office/drawing/2014/main" id="{E24A93B4-DDCA-4F67-32CA-6BE9BC5B12AA}"/>
              </a:ext>
            </a:extLst>
          </p:cNvPr>
          <p:cNvSpPr>
            <a:spLocks noGrp="1"/>
          </p:cNvSpPr>
          <p:nvPr>
            <p:ph type="title"/>
          </p:nvPr>
        </p:nvSpPr>
        <p:spPr/>
        <p:txBody>
          <a:bodyPr/>
          <a:lstStyle/>
          <a:p>
            <a:r>
              <a:rPr lang="en-DE" dirty="0"/>
              <a:t>Leading muon energy fraction</a:t>
            </a:r>
          </a:p>
        </p:txBody>
      </p:sp>
      <p:sp>
        <p:nvSpPr>
          <p:cNvPr id="3" name="Content Placeholder 2">
            <a:extLst>
              <a:ext uri="{FF2B5EF4-FFF2-40B4-BE49-F238E27FC236}">
                <a16:creationId xmlns:a16="http://schemas.microsoft.com/office/drawing/2014/main" id="{96D32BCF-BF40-9C92-D525-FB9E5AC8FDA4}"/>
              </a:ext>
            </a:extLst>
          </p:cNvPr>
          <p:cNvSpPr>
            <a:spLocks noGrp="1"/>
          </p:cNvSpPr>
          <p:nvPr>
            <p:ph idx="1"/>
          </p:nvPr>
        </p:nvSpPr>
        <p:spPr>
          <a:xfrm>
            <a:off x="540443" y="1825624"/>
            <a:ext cx="4233458" cy="4530725"/>
          </a:xfrm>
        </p:spPr>
        <p:txBody>
          <a:bodyPr anchor="ctr">
            <a:normAutofit/>
          </a:bodyPr>
          <a:lstStyle/>
          <a:p>
            <a:pPr>
              <a:buFont typeface="Wingdings" pitchFamily="2" charset="2"/>
              <a:buChar char="Ø"/>
            </a:pPr>
            <a:r>
              <a:rPr lang="en-DE" sz="1800" dirty="0">
                <a:solidFill>
                  <a:schemeClr val="accent6"/>
                </a:solidFill>
              </a:rPr>
              <a:t>Prompt dominates for energies &gt; 1 PeV</a:t>
            </a:r>
          </a:p>
          <a:p>
            <a:pPr>
              <a:buFont typeface="Wingdings" pitchFamily="2" charset="2"/>
              <a:buChar char="Ø"/>
            </a:pPr>
            <a:r>
              <a:rPr lang="en-DE" sz="1800" dirty="0">
                <a:solidFill>
                  <a:schemeClr val="accent6"/>
                </a:solidFill>
              </a:rPr>
              <a:t>Leading energy sweet spot: 0.1 – 0.9  </a:t>
            </a:r>
          </a:p>
        </p:txBody>
      </p:sp>
      <p:sp>
        <p:nvSpPr>
          <p:cNvPr id="4" name="Date Placeholder 3">
            <a:extLst>
              <a:ext uri="{FF2B5EF4-FFF2-40B4-BE49-F238E27FC236}">
                <a16:creationId xmlns:a16="http://schemas.microsoft.com/office/drawing/2014/main" id="{C315B6BC-FF8B-F073-4FA1-75B3851526F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DE0D164-D5DD-3528-A353-BA51A85D148D}"/>
              </a:ext>
            </a:extLst>
          </p:cNvPr>
          <p:cNvSpPr>
            <a:spLocks noGrp="1"/>
          </p:cNvSpPr>
          <p:nvPr>
            <p:ph type="sldNum" sz="quarter" idx="12"/>
          </p:nvPr>
        </p:nvSpPr>
        <p:spPr/>
        <p:txBody>
          <a:bodyPr/>
          <a:lstStyle/>
          <a:p>
            <a:fld id="{CD8304E6-5469-594D-85BC-E468E92D2243}" type="slidenum">
              <a:rPr lang="en-US" smtClean="0"/>
              <a:t>51</a:t>
            </a:fld>
            <a:endParaRPr lang="en-US"/>
          </a:p>
        </p:txBody>
      </p:sp>
      <p:sp>
        <p:nvSpPr>
          <p:cNvPr id="19" name="TextBox 18">
            <a:extLst>
              <a:ext uri="{FF2B5EF4-FFF2-40B4-BE49-F238E27FC236}">
                <a16:creationId xmlns:a16="http://schemas.microsoft.com/office/drawing/2014/main" id="{A571BEF6-73A6-FA02-8552-0E7BCC3C6D32}"/>
              </a:ext>
            </a:extLst>
          </p:cNvPr>
          <p:cNvSpPr txBox="1"/>
          <p:nvPr/>
        </p:nvSpPr>
        <p:spPr>
          <a:xfrm>
            <a:off x="8989254" y="1107440"/>
            <a:ext cx="1368965" cy="461665"/>
          </a:xfrm>
          <a:prstGeom prst="rect">
            <a:avLst/>
          </a:prstGeom>
          <a:noFill/>
        </p:spPr>
        <p:txBody>
          <a:bodyPr wrap="none" rtlCol="0">
            <a:spAutoFit/>
          </a:bodyPr>
          <a:lstStyle/>
          <a:p>
            <a:r>
              <a:rPr lang="en-GB" sz="1200" dirty="0"/>
              <a:t>Solid: conventional</a:t>
            </a:r>
          </a:p>
          <a:p>
            <a:r>
              <a:rPr lang="en-GB" sz="1200" dirty="0"/>
              <a:t>Dashed: prompt</a:t>
            </a:r>
            <a:endParaRPr lang="en-DE" sz="1200" dirty="0"/>
          </a:p>
        </p:txBody>
      </p:sp>
      <p:sp>
        <p:nvSpPr>
          <p:cNvPr id="20" name="Oval 19">
            <a:extLst>
              <a:ext uri="{FF2B5EF4-FFF2-40B4-BE49-F238E27FC236}">
                <a16:creationId xmlns:a16="http://schemas.microsoft.com/office/drawing/2014/main" id="{39BF1CF6-0D62-1022-E287-A56F4C17F4CA}"/>
              </a:ext>
            </a:extLst>
          </p:cNvPr>
          <p:cNvSpPr/>
          <p:nvPr/>
        </p:nvSpPr>
        <p:spPr>
          <a:xfrm rot="20506158">
            <a:off x="5935379" y="1661254"/>
            <a:ext cx="6002755" cy="1074233"/>
          </a:xfrm>
          <a:prstGeom prst="ellipse">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5AED9EC5-A3F5-DAA9-68D1-670179AE0948}"/>
              </a:ext>
            </a:extLst>
          </p:cNvPr>
          <p:cNvSpPr/>
          <p:nvPr/>
        </p:nvSpPr>
        <p:spPr>
          <a:xfrm rot="21104937">
            <a:off x="6875844" y="3221787"/>
            <a:ext cx="3984073" cy="1051652"/>
          </a:xfrm>
          <a:prstGeom prst="ellipse">
            <a:avLst/>
          </a:prstGeom>
          <a:no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0591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E8C3-05A1-ACDC-A19F-CAE0FF3937F2}"/>
              </a:ext>
            </a:extLst>
          </p:cNvPr>
          <p:cNvSpPr>
            <a:spLocks noGrp="1"/>
          </p:cNvSpPr>
          <p:nvPr>
            <p:ph type="title"/>
          </p:nvPr>
        </p:nvSpPr>
        <p:spPr/>
        <p:txBody>
          <a:bodyPr/>
          <a:lstStyle/>
          <a:p>
            <a:r>
              <a:rPr lang="en-DE" dirty="0"/>
              <a:t>Leading muon contribution</a:t>
            </a:r>
          </a:p>
        </p:txBody>
      </p:sp>
      <p:sp>
        <p:nvSpPr>
          <p:cNvPr id="4" name="Slide Number Placeholder 3">
            <a:extLst>
              <a:ext uri="{FF2B5EF4-FFF2-40B4-BE49-F238E27FC236}">
                <a16:creationId xmlns:a16="http://schemas.microsoft.com/office/drawing/2014/main" id="{972C638F-29F0-BA35-224E-9D857389212F}"/>
              </a:ext>
            </a:extLst>
          </p:cNvPr>
          <p:cNvSpPr>
            <a:spLocks noGrp="1"/>
          </p:cNvSpPr>
          <p:nvPr>
            <p:ph type="sldNum" sz="quarter" idx="12"/>
          </p:nvPr>
        </p:nvSpPr>
        <p:spPr/>
        <p:txBody>
          <a:bodyPr/>
          <a:lstStyle/>
          <a:p>
            <a:fld id="{5AE0D498-42EE-5F49-9FFD-85B9B54DD666}" type="slidenum">
              <a:rPr lang="en-DE" smtClean="0"/>
              <a:t>52</a:t>
            </a:fld>
            <a:endParaRPr lang="en-DE"/>
          </a:p>
        </p:txBody>
      </p:sp>
      <p:pic>
        <p:nvPicPr>
          <p:cNvPr id="8" name="Picture 7" descr="A graph with red lines and black dots&#10;&#10;Description automatically generated">
            <a:extLst>
              <a:ext uri="{FF2B5EF4-FFF2-40B4-BE49-F238E27FC236}">
                <a16:creationId xmlns:a16="http://schemas.microsoft.com/office/drawing/2014/main" id="{A3A1A0F4-7497-5850-FC07-395632148395}"/>
              </a:ext>
            </a:extLst>
          </p:cNvPr>
          <p:cNvPicPr>
            <a:picLocks noChangeAspect="1"/>
          </p:cNvPicPr>
          <p:nvPr/>
        </p:nvPicPr>
        <p:blipFill>
          <a:blip r:embed="rId2"/>
          <a:stretch>
            <a:fillRect/>
          </a:stretch>
        </p:blipFill>
        <p:spPr>
          <a:xfrm>
            <a:off x="397522" y="1181396"/>
            <a:ext cx="3342627" cy="2887133"/>
          </a:xfrm>
          <a:prstGeom prst="rect">
            <a:avLst/>
          </a:prstGeom>
        </p:spPr>
      </p:pic>
      <p:sp>
        <p:nvSpPr>
          <p:cNvPr id="9" name="TextBox 8">
            <a:extLst>
              <a:ext uri="{FF2B5EF4-FFF2-40B4-BE49-F238E27FC236}">
                <a16:creationId xmlns:a16="http://schemas.microsoft.com/office/drawing/2014/main" id="{CDFFBED2-F304-EA20-1346-C6B54152E4BA}"/>
              </a:ext>
            </a:extLst>
          </p:cNvPr>
          <p:cNvSpPr txBox="1"/>
          <p:nvPr/>
        </p:nvSpPr>
        <p:spPr>
          <a:xfrm>
            <a:off x="250085" y="4288688"/>
            <a:ext cx="4222053" cy="2031325"/>
          </a:xfrm>
          <a:prstGeom prst="rect">
            <a:avLst/>
          </a:prstGeom>
          <a:noFill/>
        </p:spPr>
        <p:txBody>
          <a:bodyPr wrap="none" rtlCol="0">
            <a:spAutoFit/>
          </a:bodyPr>
          <a:lstStyle/>
          <a:p>
            <a:pPr marL="171450" indent="-171450">
              <a:buFont typeface="Arial" panose="020B0604020202020204" pitchFamily="34" charset="0"/>
              <a:buChar char="•"/>
            </a:pPr>
            <a:r>
              <a:rPr lang="en-DE" sz="1400" dirty="0"/>
              <a:t>Muons with energies between 100 TeV and 50 PeV </a:t>
            </a:r>
            <a:br>
              <a:rPr lang="en-DE" sz="1400" dirty="0"/>
            </a:br>
            <a:r>
              <a:rPr lang="en-DE" sz="1400" dirty="0"/>
              <a:t>dominate the bundle by more than 90%</a:t>
            </a:r>
          </a:p>
          <a:p>
            <a:pPr marL="171450" indent="-171450">
              <a:buFont typeface="Arial" panose="020B0604020202020204" pitchFamily="34" charset="0"/>
              <a:buChar char="•"/>
            </a:pPr>
            <a:r>
              <a:rPr lang="en-DE" sz="1400" dirty="0"/>
              <a:t>In average conventional muons are more dominant </a:t>
            </a:r>
            <a:br>
              <a:rPr lang="en-DE" sz="1400" dirty="0"/>
            </a:br>
            <a:r>
              <a:rPr lang="en-DE" sz="1400" dirty="0"/>
              <a:t>than prompt</a:t>
            </a:r>
          </a:p>
          <a:p>
            <a:pPr marL="171450" indent="-171450">
              <a:buFont typeface="Arial" panose="020B0604020202020204" pitchFamily="34" charset="0"/>
              <a:buChar char="•"/>
            </a:pPr>
            <a:r>
              <a:rPr lang="en-DE" sz="1400" dirty="0"/>
              <a:t>But: at high energies, there are more prompt than </a:t>
            </a:r>
            <a:br>
              <a:rPr lang="en-DE" sz="1400" dirty="0"/>
            </a:br>
            <a:r>
              <a:rPr lang="en-DE" sz="1400" dirty="0"/>
              <a:t>conventional events</a:t>
            </a:r>
          </a:p>
          <a:p>
            <a:endParaRPr lang="en-DE" sz="1400" dirty="0"/>
          </a:p>
          <a:p>
            <a:pPr marL="285750" indent="-285750">
              <a:buFont typeface="Wingdings" pitchFamily="2" charset="2"/>
              <a:buChar char="Ø"/>
            </a:pPr>
            <a:r>
              <a:rPr lang="en-GB" sz="1400" dirty="0">
                <a:solidFill>
                  <a:schemeClr val="accent6"/>
                </a:solidFill>
              </a:rPr>
              <a:t>H</a:t>
            </a:r>
            <a:r>
              <a:rPr lang="en-DE" sz="1400" dirty="0">
                <a:solidFill>
                  <a:schemeClr val="accent6"/>
                </a:solidFill>
              </a:rPr>
              <a:t>igh leading energy fraction does not lead to more </a:t>
            </a:r>
            <a:br>
              <a:rPr lang="en-DE" sz="1400" dirty="0">
                <a:solidFill>
                  <a:schemeClr val="accent6"/>
                </a:solidFill>
              </a:rPr>
            </a:br>
            <a:r>
              <a:rPr lang="en-DE" sz="1400" dirty="0">
                <a:solidFill>
                  <a:schemeClr val="accent6"/>
                </a:solidFill>
              </a:rPr>
              <a:t>sensitivity to detect prompt</a:t>
            </a:r>
          </a:p>
        </p:txBody>
      </p:sp>
      <p:sp>
        <p:nvSpPr>
          <p:cNvPr id="5" name="TextBox 4">
            <a:extLst>
              <a:ext uri="{FF2B5EF4-FFF2-40B4-BE49-F238E27FC236}">
                <a16:creationId xmlns:a16="http://schemas.microsoft.com/office/drawing/2014/main" id="{59E1D178-09A7-9A6E-00B1-9CD37A18F889}"/>
              </a:ext>
            </a:extLst>
          </p:cNvPr>
          <p:cNvSpPr txBox="1"/>
          <p:nvPr/>
        </p:nvSpPr>
        <p:spPr>
          <a:xfrm>
            <a:off x="2155919" y="1056379"/>
            <a:ext cx="2423886" cy="276999"/>
          </a:xfrm>
          <a:prstGeom prst="rect">
            <a:avLst/>
          </a:prstGeom>
          <a:noFill/>
        </p:spPr>
        <p:txBody>
          <a:bodyPr wrap="square" rtlCol="0">
            <a:spAutoFit/>
          </a:bodyPr>
          <a:lstStyle/>
          <a:p>
            <a:r>
              <a:rPr lang="en-DE" sz="1200" dirty="0"/>
              <a:t>Patrick Berghaus</a:t>
            </a:r>
          </a:p>
        </p:txBody>
      </p:sp>
      <p:sp>
        <p:nvSpPr>
          <p:cNvPr id="7" name="Date Placeholder 6">
            <a:extLst>
              <a:ext uri="{FF2B5EF4-FFF2-40B4-BE49-F238E27FC236}">
                <a16:creationId xmlns:a16="http://schemas.microsoft.com/office/drawing/2014/main" id="{CD26F518-B365-E04B-F264-44A2BF8F39D8}"/>
              </a:ext>
            </a:extLst>
          </p:cNvPr>
          <p:cNvSpPr>
            <a:spLocks noGrp="1"/>
          </p:cNvSpPr>
          <p:nvPr>
            <p:ph type="dt" sz="half" idx="10"/>
          </p:nvPr>
        </p:nvSpPr>
        <p:spPr/>
        <p:txBody>
          <a:bodyPr/>
          <a:lstStyle/>
          <a:p>
            <a:r>
              <a:rPr lang="de-DE"/>
              <a:t>pascal.gutjahr@tu-dortmund.de</a:t>
            </a:r>
            <a:endParaRPr lang="en-US"/>
          </a:p>
        </p:txBody>
      </p:sp>
      <p:pic>
        <p:nvPicPr>
          <p:cNvPr id="11" name="Picture 10">
            <a:extLst>
              <a:ext uri="{FF2B5EF4-FFF2-40B4-BE49-F238E27FC236}">
                <a16:creationId xmlns:a16="http://schemas.microsoft.com/office/drawing/2014/main" id="{3AEB8AF5-8043-4F1D-2AC3-F2F6BA166411}"/>
              </a:ext>
            </a:extLst>
          </p:cNvPr>
          <p:cNvPicPr>
            <a:picLocks noChangeAspect="1"/>
          </p:cNvPicPr>
          <p:nvPr/>
        </p:nvPicPr>
        <p:blipFill>
          <a:blip r:embed="rId3"/>
          <a:stretch>
            <a:fillRect/>
          </a:stretch>
        </p:blipFill>
        <p:spPr>
          <a:xfrm>
            <a:off x="4603251" y="1158501"/>
            <a:ext cx="7033390" cy="5069522"/>
          </a:xfrm>
          <a:prstGeom prst="rect">
            <a:avLst/>
          </a:prstGeom>
        </p:spPr>
      </p:pic>
    </p:spTree>
    <p:extLst>
      <p:ext uri="{BB962C8B-B14F-4D97-AF65-F5344CB8AC3E}">
        <p14:creationId xmlns:p14="http://schemas.microsoft.com/office/powerpoint/2010/main" val="4119613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dirty="0"/>
              <a:t>Muon puzzle and hadronic uncertainties</a:t>
            </a:r>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53</a:t>
            </a:fld>
            <a:endParaRPr lang="en-US"/>
          </a:p>
        </p:txBody>
      </p:sp>
      <p:pic>
        <p:nvPicPr>
          <p:cNvPr id="6" name="Picture 2" descr="Logo Cosmic Interacting Matters">
            <a:extLst>
              <a:ext uri="{FF2B5EF4-FFF2-40B4-BE49-F238E27FC236}">
                <a16:creationId xmlns:a16="http://schemas.microsoft.com/office/drawing/2014/main" id="{97F3759A-34F8-382A-C286-37F92053E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3"/>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8 TeV</a:t>
            </a: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4"/>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5"/>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6"/>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8824-C427-8281-3F0C-2572612248EF}"/>
              </a:ext>
            </a:extLst>
          </p:cNvPr>
          <p:cNvSpPr>
            <a:spLocks noGrp="1"/>
          </p:cNvSpPr>
          <p:nvPr>
            <p:ph type="title"/>
          </p:nvPr>
        </p:nvSpPr>
        <p:spPr/>
        <p:txBody>
          <a:bodyPr/>
          <a:lstStyle/>
          <a:p>
            <a:r>
              <a:rPr lang="en-DE" dirty="0"/>
              <a:t>The Muon Puzzle</a:t>
            </a:r>
          </a:p>
        </p:txBody>
      </p:sp>
      <p:sp>
        <p:nvSpPr>
          <p:cNvPr id="4" name="Date Placeholder 3">
            <a:extLst>
              <a:ext uri="{FF2B5EF4-FFF2-40B4-BE49-F238E27FC236}">
                <a16:creationId xmlns:a16="http://schemas.microsoft.com/office/drawing/2014/main" id="{7A77026A-3F9E-7E7A-F7E3-9600A24BC358}"/>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B947EC9C-5FDA-EA57-8523-25CB01E36BF0}"/>
              </a:ext>
            </a:extLst>
          </p:cNvPr>
          <p:cNvSpPr>
            <a:spLocks noGrp="1"/>
          </p:cNvSpPr>
          <p:nvPr>
            <p:ph type="sldNum" sz="quarter" idx="12"/>
          </p:nvPr>
        </p:nvSpPr>
        <p:spPr/>
        <p:txBody>
          <a:bodyPr/>
          <a:lstStyle/>
          <a:p>
            <a:fld id="{5A8B807B-7ABD-FB40-A5A1-0E26020D3360}" type="slidenum">
              <a:rPr lang="en-DE" smtClean="0"/>
              <a:t>54</a:t>
            </a:fld>
            <a:endParaRPr lang="en-DE"/>
          </a:p>
        </p:txBody>
      </p:sp>
      <p:pic>
        <p:nvPicPr>
          <p:cNvPr id="6" name="Picture 5">
            <a:extLst>
              <a:ext uri="{FF2B5EF4-FFF2-40B4-BE49-F238E27FC236}">
                <a16:creationId xmlns:a16="http://schemas.microsoft.com/office/drawing/2014/main" id="{02E62034-4880-A521-0123-04906A5416C7}"/>
              </a:ext>
            </a:extLst>
          </p:cNvPr>
          <p:cNvPicPr>
            <a:picLocks noChangeAspect="1"/>
          </p:cNvPicPr>
          <p:nvPr/>
        </p:nvPicPr>
        <p:blipFill>
          <a:blip r:embed="rId2"/>
          <a:stretch>
            <a:fillRect/>
          </a:stretch>
        </p:blipFill>
        <p:spPr>
          <a:xfrm>
            <a:off x="838200" y="1555957"/>
            <a:ext cx="10354679" cy="4283140"/>
          </a:xfrm>
          <a:prstGeom prst="rect">
            <a:avLst/>
          </a:prstGeom>
        </p:spPr>
      </p:pic>
      <p:sp>
        <p:nvSpPr>
          <p:cNvPr id="8" name="TextBox 7">
            <a:extLst>
              <a:ext uri="{FF2B5EF4-FFF2-40B4-BE49-F238E27FC236}">
                <a16:creationId xmlns:a16="http://schemas.microsoft.com/office/drawing/2014/main" id="{FEF4C09F-D021-8C5E-DD4C-85B13425D38A}"/>
              </a:ext>
            </a:extLst>
          </p:cNvPr>
          <p:cNvSpPr txBox="1"/>
          <p:nvPr/>
        </p:nvSpPr>
        <p:spPr>
          <a:xfrm>
            <a:off x="8556171" y="5839097"/>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pic>
        <p:nvPicPr>
          <p:cNvPr id="9" name="Picture 8">
            <a:extLst>
              <a:ext uri="{FF2B5EF4-FFF2-40B4-BE49-F238E27FC236}">
                <a16:creationId xmlns:a16="http://schemas.microsoft.com/office/drawing/2014/main" id="{93DD3D7E-7236-6DDB-5543-EF81F4EFF02F}"/>
              </a:ext>
            </a:extLst>
          </p:cNvPr>
          <p:cNvPicPr>
            <a:picLocks noChangeAspect="1"/>
          </p:cNvPicPr>
          <p:nvPr/>
        </p:nvPicPr>
        <p:blipFill>
          <a:blip r:embed="rId3"/>
          <a:stretch>
            <a:fillRect/>
          </a:stretch>
        </p:blipFill>
        <p:spPr>
          <a:xfrm>
            <a:off x="5851371" y="556581"/>
            <a:ext cx="2406532" cy="669232"/>
          </a:xfrm>
          <a:prstGeom prst="rect">
            <a:avLst/>
          </a:prstGeom>
        </p:spPr>
      </p:pic>
      <p:sp>
        <p:nvSpPr>
          <p:cNvPr id="10" name="TextBox 9">
            <a:extLst>
              <a:ext uri="{FF2B5EF4-FFF2-40B4-BE49-F238E27FC236}">
                <a16:creationId xmlns:a16="http://schemas.microsoft.com/office/drawing/2014/main" id="{485573B9-7FE7-2210-91D4-C9E0FD51C6D1}"/>
              </a:ext>
            </a:extLst>
          </p:cNvPr>
          <p:cNvSpPr txBox="1"/>
          <p:nvPr/>
        </p:nvSpPr>
        <p:spPr>
          <a:xfrm>
            <a:off x="4676503" y="226437"/>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12" name="Straight Arrow Connector 11">
            <a:extLst>
              <a:ext uri="{FF2B5EF4-FFF2-40B4-BE49-F238E27FC236}">
                <a16:creationId xmlns:a16="http://schemas.microsoft.com/office/drawing/2014/main" id="{33DB1142-B240-A5E6-3284-7D7F0596F43D}"/>
              </a:ext>
            </a:extLst>
          </p:cNvPr>
          <p:cNvCxnSpPr>
            <a:stCxn id="10" idx="2"/>
            <a:endCxn id="9" idx="1"/>
          </p:cNvCxnSpPr>
          <p:nvPr/>
        </p:nvCxnSpPr>
        <p:spPr>
          <a:xfrm>
            <a:off x="5623560" y="503436"/>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0263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3B88-913C-F2F9-ED9B-10A6AB26BCE7}"/>
              </a:ext>
            </a:extLst>
          </p:cNvPr>
          <p:cNvSpPr>
            <a:spLocks noGrp="1"/>
          </p:cNvSpPr>
          <p:nvPr>
            <p:ph type="title"/>
          </p:nvPr>
        </p:nvSpPr>
        <p:spPr/>
        <p:txBody>
          <a:bodyPr/>
          <a:lstStyle/>
          <a:p>
            <a:r>
              <a:rPr lang="en-DE" dirty="0"/>
              <a:t>Possible Solutions</a:t>
            </a:r>
          </a:p>
        </p:txBody>
      </p:sp>
      <p:pic>
        <p:nvPicPr>
          <p:cNvPr id="6" name="Content Placeholder 5">
            <a:extLst>
              <a:ext uri="{FF2B5EF4-FFF2-40B4-BE49-F238E27FC236}">
                <a16:creationId xmlns:a16="http://schemas.microsoft.com/office/drawing/2014/main" id="{27CF49AC-4F2C-BD60-9173-33EAE632C67A}"/>
              </a:ext>
            </a:extLst>
          </p:cNvPr>
          <p:cNvPicPr>
            <a:picLocks noGrp="1" noChangeAspect="1"/>
          </p:cNvPicPr>
          <p:nvPr>
            <p:ph idx="1"/>
          </p:nvPr>
        </p:nvPicPr>
        <p:blipFill>
          <a:blip r:embed="rId2"/>
          <a:stretch>
            <a:fillRect/>
          </a:stretch>
        </p:blipFill>
        <p:spPr>
          <a:xfrm>
            <a:off x="1946366" y="1364580"/>
            <a:ext cx="8151223" cy="5179360"/>
          </a:xfrm>
          <a:prstGeom prst="rect">
            <a:avLst/>
          </a:prstGeom>
        </p:spPr>
      </p:pic>
      <p:sp>
        <p:nvSpPr>
          <p:cNvPr id="4" name="Date Placeholder 3">
            <a:extLst>
              <a:ext uri="{FF2B5EF4-FFF2-40B4-BE49-F238E27FC236}">
                <a16:creationId xmlns:a16="http://schemas.microsoft.com/office/drawing/2014/main" id="{AB6F0688-D381-BF49-6F10-EEBAE91CB3E2}"/>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63A8DB64-CB1E-F23D-2E84-6FB07E421FA1}"/>
              </a:ext>
            </a:extLst>
          </p:cNvPr>
          <p:cNvSpPr>
            <a:spLocks noGrp="1"/>
          </p:cNvSpPr>
          <p:nvPr>
            <p:ph type="sldNum" sz="quarter" idx="12"/>
          </p:nvPr>
        </p:nvSpPr>
        <p:spPr/>
        <p:txBody>
          <a:bodyPr/>
          <a:lstStyle/>
          <a:p>
            <a:fld id="{5A8B807B-7ABD-FB40-A5A1-0E26020D3360}" type="slidenum">
              <a:rPr lang="en-DE" smtClean="0"/>
              <a:t>55</a:t>
            </a:fld>
            <a:endParaRPr lang="en-DE"/>
          </a:p>
        </p:txBody>
      </p:sp>
      <p:sp>
        <p:nvSpPr>
          <p:cNvPr id="7" name="TextBox 6">
            <a:extLst>
              <a:ext uri="{FF2B5EF4-FFF2-40B4-BE49-F238E27FC236}">
                <a16:creationId xmlns:a16="http://schemas.microsoft.com/office/drawing/2014/main" id="{544BD8C9-5CDE-1491-947D-54E3A7398E37}"/>
              </a:ext>
            </a:extLst>
          </p:cNvPr>
          <p:cNvSpPr txBox="1"/>
          <p:nvPr/>
        </p:nvSpPr>
        <p:spPr>
          <a:xfrm>
            <a:off x="9392194" y="6642556"/>
            <a:ext cx="854721" cy="215444"/>
          </a:xfrm>
          <a:prstGeom prst="rect">
            <a:avLst/>
          </a:prstGeom>
          <a:noFill/>
        </p:spPr>
        <p:txBody>
          <a:bodyPr wrap="none" rtlCol="0">
            <a:spAutoFit/>
          </a:bodyPr>
          <a:lstStyle/>
          <a:p>
            <a:r>
              <a:rPr lang="en-DE" sz="800" dirty="0">
                <a:solidFill>
                  <a:schemeClr val="accent3"/>
                </a:solidFill>
              </a:rPr>
              <a:t>Hans Dembinski</a:t>
            </a:r>
          </a:p>
        </p:txBody>
      </p:sp>
    </p:spTree>
    <p:extLst>
      <p:ext uri="{BB962C8B-B14F-4D97-AF65-F5344CB8AC3E}">
        <p14:creationId xmlns:p14="http://schemas.microsoft.com/office/powerpoint/2010/main" val="1018811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F6BD-3779-ADE0-51A7-C49F0C55F0EF}"/>
              </a:ext>
            </a:extLst>
          </p:cNvPr>
          <p:cNvSpPr>
            <a:spLocks noGrp="1"/>
          </p:cNvSpPr>
          <p:nvPr>
            <p:ph type="title"/>
          </p:nvPr>
        </p:nvSpPr>
        <p:spPr/>
        <p:txBody>
          <a:bodyPr/>
          <a:lstStyle/>
          <a:p>
            <a:r>
              <a:rPr lang="en-DE" dirty="0"/>
              <a:t>Simulation w/o coincident events</a:t>
            </a:r>
          </a:p>
        </p:txBody>
      </p:sp>
      <p:pic>
        <p:nvPicPr>
          <p:cNvPr id="7" name="Content Placeholder 6" descr="A graph of a graph of a window and a window&#10;&#10;Description automatically generated with medium confidence">
            <a:extLst>
              <a:ext uri="{FF2B5EF4-FFF2-40B4-BE49-F238E27FC236}">
                <a16:creationId xmlns:a16="http://schemas.microsoft.com/office/drawing/2014/main" id="{C2742F83-E03E-1B89-5566-94905B8A9AA8}"/>
              </a:ext>
            </a:extLst>
          </p:cNvPr>
          <p:cNvPicPr>
            <a:picLocks noGrp="1" noChangeAspect="1"/>
          </p:cNvPicPr>
          <p:nvPr>
            <p:ph idx="1"/>
          </p:nvPr>
        </p:nvPicPr>
        <p:blipFill>
          <a:blip r:embed="rId2"/>
          <a:stretch>
            <a:fillRect/>
          </a:stretch>
        </p:blipFill>
        <p:spPr>
          <a:xfrm>
            <a:off x="5229225" y="1197451"/>
            <a:ext cx="5626100" cy="5626100"/>
          </a:xfrm>
        </p:spPr>
      </p:pic>
      <p:sp>
        <p:nvSpPr>
          <p:cNvPr id="4" name="Date Placeholder 3">
            <a:extLst>
              <a:ext uri="{FF2B5EF4-FFF2-40B4-BE49-F238E27FC236}">
                <a16:creationId xmlns:a16="http://schemas.microsoft.com/office/drawing/2014/main" id="{01ABEEB6-ECAB-38FF-0127-E6C090050C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640196B-2F7C-7362-3EFC-F1DAE830B318}"/>
              </a:ext>
            </a:extLst>
          </p:cNvPr>
          <p:cNvSpPr>
            <a:spLocks noGrp="1"/>
          </p:cNvSpPr>
          <p:nvPr>
            <p:ph type="sldNum" sz="quarter" idx="12"/>
          </p:nvPr>
        </p:nvSpPr>
        <p:spPr/>
        <p:txBody>
          <a:bodyPr/>
          <a:lstStyle/>
          <a:p>
            <a:fld id="{CD8304E6-5469-594D-85BC-E468E92D2243}" type="slidenum">
              <a:rPr lang="en-US" smtClean="0"/>
              <a:t>56</a:t>
            </a:fld>
            <a:endParaRPr lang="en-US"/>
          </a:p>
        </p:txBody>
      </p:sp>
      <p:sp>
        <p:nvSpPr>
          <p:cNvPr id="8" name="TextBox 7">
            <a:extLst>
              <a:ext uri="{FF2B5EF4-FFF2-40B4-BE49-F238E27FC236}">
                <a16:creationId xmlns:a16="http://schemas.microsoft.com/office/drawing/2014/main" id="{A6782AA0-4114-4B0C-640F-621DCFA8A604}"/>
              </a:ext>
            </a:extLst>
          </p:cNvPr>
          <p:cNvSpPr txBox="1"/>
          <p:nvPr/>
        </p:nvSpPr>
        <p:spPr>
          <a:xfrm>
            <a:off x="700088" y="1671638"/>
            <a:ext cx="4242572" cy="923330"/>
          </a:xfrm>
          <a:prstGeom prst="rect">
            <a:avLst/>
          </a:prstGeom>
          <a:noFill/>
        </p:spPr>
        <p:txBody>
          <a:bodyPr wrap="none" rtlCol="0">
            <a:spAutoFit/>
          </a:bodyPr>
          <a:lstStyle/>
          <a:p>
            <a:pPr marL="285750" indent="-285750">
              <a:buFont typeface="Arial" panose="020B0604020202020204" pitchFamily="34" charset="0"/>
              <a:buChar char="•"/>
            </a:pPr>
            <a:r>
              <a:rPr lang="en-DE" dirty="0"/>
              <a:t>for primary energies above 1 TeV, </a:t>
            </a:r>
            <a:br>
              <a:rPr lang="en-DE" dirty="0"/>
            </a:br>
            <a:r>
              <a:rPr lang="en-DE" dirty="0"/>
              <a:t>using a time window of 6 µs, the chance</a:t>
            </a:r>
            <a:br>
              <a:rPr lang="en-DE" dirty="0"/>
            </a:br>
            <a:r>
              <a:rPr lang="en-DE" dirty="0"/>
              <a:t>for a coincident event is ≤ 1 % </a:t>
            </a:r>
          </a:p>
        </p:txBody>
      </p:sp>
    </p:spTree>
    <p:extLst>
      <p:ext uri="{BB962C8B-B14F-4D97-AF65-F5344CB8AC3E}">
        <p14:creationId xmlns:p14="http://schemas.microsoft.com/office/powerpoint/2010/main" val="34066407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94A71-AFF3-0EC4-832B-1218B7A77507}"/>
              </a:ext>
            </a:extLst>
          </p:cNvPr>
          <p:cNvSpPr>
            <a:spLocks noGrp="1"/>
          </p:cNvSpPr>
          <p:nvPr>
            <p:ph type="title"/>
          </p:nvPr>
        </p:nvSpPr>
        <p:spPr/>
        <p:txBody>
          <a:bodyPr/>
          <a:lstStyle/>
          <a:p>
            <a:r>
              <a:rPr lang="en-DE" dirty="0"/>
              <a:t>Bundle energy cut</a:t>
            </a:r>
          </a:p>
        </p:txBody>
      </p:sp>
      <p:sp>
        <p:nvSpPr>
          <p:cNvPr id="5" name="Date Placeholder 4">
            <a:extLst>
              <a:ext uri="{FF2B5EF4-FFF2-40B4-BE49-F238E27FC236}">
                <a16:creationId xmlns:a16="http://schemas.microsoft.com/office/drawing/2014/main" id="{4DE0D957-C60F-E97A-CA9D-073F6C0E1C7A}"/>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4FF39325-7076-97BC-91B8-BA7A41AD8258}"/>
              </a:ext>
            </a:extLst>
          </p:cNvPr>
          <p:cNvSpPr>
            <a:spLocks noGrp="1"/>
          </p:cNvSpPr>
          <p:nvPr>
            <p:ph type="sldNum" sz="quarter" idx="12"/>
          </p:nvPr>
        </p:nvSpPr>
        <p:spPr/>
        <p:txBody>
          <a:bodyPr/>
          <a:lstStyle/>
          <a:p>
            <a:fld id="{CD8304E6-5469-594D-85BC-E468E92D2243}" type="slidenum">
              <a:rPr lang="en-US" smtClean="0"/>
              <a:t>57</a:t>
            </a:fld>
            <a:endParaRPr lang="en-US" dirty="0"/>
          </a:p>
        </p:txBody>
      </p:sp>
      <p:sp>
        <p:nvSpPr>
          <p:cNvPr id="8" name="TextBox 7">
            <a:extLst>
              <a:ext uri="{FF2B5EF4-FFF2-40B4-BE49-F238E27FC236}">
                <a16:creationId xmlns:a16="http://schemas.microsoft.com/office/drawing/2014/main" id="{D6FEE6B5-CF1F-7118-7C36-4574EE713A14}"/>
              </a:ext>
            </a:extLst>
          </p:cNvPr>
          <p:cNvSpPr txBox="1"/>
          <p:nvPr/>
        </p:nvSpPr>
        <p:spPr>
          <a:xfrm>
            <a:off x="838200" y="1107440"/>
            <a:ext cx="10515600" cy="954107"/>
          </a:xfrm>
          <a:prstGeom prst="rect">
            <a:avLst/>
          </a:prstGeom>
          <a:noFill/>
        </p:spPr>
        <p:txBody>
          <a:bodyPr wrap="square" rtlCol="0">
            <a:spAutoFit/>
          </a:bodyPr>
          <a:lstStyle/>
          <a:p>
            <a:pPr marL="285750" indent="-285750">
              <a:buFont typeface="Wingdings" pitchFamily="2" charset="2"/>
              <a:buChar char="§"/>
            </a:pPr>
            <a:r>
              <a:rPr lang="en-GB" sz="1400" dirty="0"/>
              <a:t>R</a:t>
            </a:r>
            <a:r>
              <a:rPr lang="en-DE" sz="1400" dirty="0"/>
              <a:t>ate after muon filter: 24.62 Hz</a:t>
            </a:r>
          </a:p>
          <a:p>
            <a:pPr marL="285750" indent="-285750">
              <a:buFont typeface="Wingdings" pitchFamily="2" charset="2"/>
              <a:buChar char="§"/>
            </a:pPr>
            <a:r>
              <a:rPr lang="en-DE" sz="1400" dirty="0"/>
              <a:t>If the process of 1 event needs 1 second, 8h run takes 200h -&gt; needs to be reduced!</a:t>
            </a:r>
          </a:p>
          <a:p>
            <a:pPr marL="285750" indent="-285750">
              <a:buFont typeface="Wingdings" pitchFamily="2" charset="2"/>
              <a:buChar char="§"/>
            </a:pPr>
            <a:r>
              <a:rPr lang="en-DE" sz="1400" dirty="0"/>
              <a:t>Use small, fast network to remove low energy events -&gt; target rate 125 mHz </a:t>
            </a:r>
          </a:p>
          <a:p>
            <a:pPr marL="285750" indent="-285750">
              <a:buFont typeface="Wingdings" pitchFamily="2" charset="2"/>
              <a:buChar char="§"/>
            </a:pPr>
            <a:endParaRPr lang="en-DE" sz="1400" dirty="0"/>
          </a:p>
        </p:txBody>
      </p:sp>
      <p:pic>
        <p:nvPicPr>
          <p:cNvPr id="14" name="Content Placeholder 13">
            <a:extLst>
              <a:ext uri="{FF2B5EF4-FFF2-40B4-BE49-F238E27FC236}">
                <a16:creationId xmlns:a16="http://schemas.microsoft.com/office/drawing/2014/main" id="{6D48EF04-9445-953B-88A9-ABF4CB60F998}"/>
              </a:ext>
            </a:extLst>
          </p:cNvPr>
          <p:cNvPicPr>
            <a:picLocks noGrp="1" noChangeAspect="1"/>
          </p:cNvPicPr>
          <p:nvPr>
            <p:ph sz="half" idx="1"/>
          </p:nvPr>
        </p:nvPicPr>
        <p:blipFill>
          <a:blip r:embed="rId2"/>
          <a:stretch>
            <a:fillRect/>
          </a:stretch>
        </p:blipFill>
        <p:spPr>
          <a:xfrm>
            <a:off x="1729443" y="1793307"/>
            <a:ext cx="9126084" cy="4563043"/>
          </a:xfrm>
        </p:spPr>
      </p:pic>
      <p:sp>
        <p:nvSpPr>
          <p:cNvPr id="15" name="Oval 14">
            <a:extLst>
              <a:ext uri="{FF2B5EF4-FFF2-40B4-BE49-F238E27FC236}">
                <a16:creationId xmlns:a16="http://schemas.microsoft.com/office/drawing/2014/main" id="{81789499-8402-2CF5-F174-13A736B3A673}"/>
              </a:ext>
            </a:extLst>
          </p:cNvPr>
          <p:cNvSpPr/>
          <p:nvPr/>
        </p:nvSpPr>
        <p:spPr>
          <a:xfrm>
            <a:off x="2941609" y="2219685"/>
            <a:ext cx="1757982" cy="527729"/>
          </a:xfrm>
          <a:prstGeom prst="ellipse">
            <a:avLst/>
          </a:prstGeom>
          <a:noFill/>
          <a:ln>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noFill/>
            </a:endParaRPr>
          </a:p>
        </p:txBody>
      </p:sp>
      <p:sp>
        <p:nvSpPr>
          <p:cNvPr id="17" name="TextBox 16">
            <a:extLst>
              <a:ext uri="{FF2B5EF4-FFF2-40B4-BE49-F238E27FC236}">
                <a16:creationId xmlns:a16="http://schemas.microsoft.com/office/drawing/2014/main" id="{FDE180F1-D8F8-BE95-D451-08AB6B2CFFFC}"/>
              </a:ext>
            </a:extLst>
          </p:cNvPr>
          <p:cNvSpPr txBox="1"/>
          <p:nvPr/>
        </p:nvSpPr>
        <p:spPr>
          <a:xfrm>
            <a:off x="3600892" y="2478299"/>
            <a:ext cx="482246" cy="276999"/>
          </a:xfrm>
          <a:prstGeom prst="rect">
            <a:avLst/>
          </a:prstGeom>
          <a:noFill/>
        </p:spPr>
        <p:txBody>
          <a:bodyPr wrap="square" rtlCol="0">
            <a:spAutoFit/>
          </a:bodyPr>
          <a:lstStyle/>
          <a:p>
            <a:r>
              <a:rPr lang="en-DE" sz="1200" dirty="0">
                <a:solidFill>
                  <a:srgbClr val="74B942"/>
                </a:solidFill>
              </a:rPr>
              <a:t>GPU</a:t>
            </a:r>
          </a:p>
        </p:txBody>
      </p:sp>
      <p:sp>
        <p:nvSpPr>
          <p:cNvPr id="18" name="TextBox 17">
            <a:extLst>
              <a:ext uri="{FF2B5EF4-FFF2-40B4-BE49-F238E27FC236}">
                <a16:creationId xmlns:a16="http://schemas.microsoft.com/office/drawing/2014/main" id="{F5C0735B-91BC-E379-8D18-2DFA72C4DCF1}"/>
              </a:ext>
            </a:extLst>
          </p:cNvPr>
          <p:cNvSpPr txBox="1"/>
          <p:nvPr/>
        </p:nvSpPr>
        <p:spPr>
          <a:xfrm>
            <a:off x="4281377" y="1942686"/>
            <a:ext cx="2197398" cy="276999"/>
          </a:xfrm>
          <a:prstGeom prst="rect">
            <a:avLst/>
          </a:prstGeom>
          <a:noFill/>
        </p:spPr>
        <p:txBody>
          <a:bodyPr wrap="square" rtlCol="0">
            <a:spAutoFit/>
          </a:bodyPr>
          <a:lstStyle/>
          <a:p>
            <a:pPr algn="ctr"/>
            <a:r>
              <a:rPr lang="en-DE" sz="1200" dirty="0">
                <a:solidFill>
                  <a:srgbClr val="74B942"/>
                </a:solidFill>
              </a:rPr>
              <a:t>CPU runtime: 11 ± 1ms</a:t>
            </a:r>
          </a:p>
        </p:txBody>
      </p:sp>
      <p:cxnSp>
        <p:nvCxnSpPr>
          <p:cNvPr id="20" name="Straight Connector 19">
            <a:extLst>
              <a:ext uri="{FF2B5EF4-FFF2-40B4-BE49-F238E27FC236}">
                <a16:creationId xmlns:a16="http://schemas.microsoft.com/office/drawing/2014/main" id="{D5C4A6A9-11A7-5B81-1A03-B9CC0B82534C}"/>
              </a:ext>
            </a:extLst>
          </p:cNvPr>
          <p:cNvCxnSpPr>
            <a:cxnSpLocks/>
            <a:stCxn id="15" idx="6"/>
            <a:endCxn id="18" idx="2"/>
          </p:cNvCxnSpPr>
          <p:nvPr/>
        </p:nvCxnSpPr>
        <p:spPr>
          <a:xfrm flipV="1">
            <a:off x="4699591" y="2219685"/>
            <a:ext cx="680485" cy="263865"/>
          </a:xfrm>
          <a:prstGeom prst="line">
            <a:avLst/>
          </a:prstGeom>
          <a:ln>
            <a:solidFill>
              <a:srgbClr val="74B94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D8C2CD-B846-D6D3-0EDF-7B95D7DCEECD}"/>
              </a:ext>
            </a:extLst>
          </p:cNvPr>
          <p:cNvSpPr txBox="1"/>
          <p:nvPr/>
        </p:nvSpPr>
        <p:spPr>
          <a:xfrm>
            <a:off x="4083138" y="6514488"/>
            <a:ext cx="4508441" cy="461665"/>
          </a:xfrm>
          <a:prstGeom prst="rect">
            <a:avLst/>
          </a:prstGeom>
          <a:noFill/>
        </p:spPr>
        <p:txBody>
          <a:bodyPr wrap="square" rtlCol="0">
            <a:spAutoFit/>
          </a:bodyPr>
          <a:lstStyle/>
          <a:p>
            <a:r>
              <a:rPr lang="en-GB" sz="1200" dirty="0"/>
              <a:t>Network: precut_surface_bundle_energy_3inputs_6ms_01</a:t>
            </a:r>
          </a:p>
          <a:p>
            <a:endParaRPr lang="en-DE" sz="1200" dirty="0"/>
          </a:p>
        </p:txBody>
      </p:sp>
    </p:spTree>
    <p:extLst>
      <p:ext uri="{BB962C8B-B14F-4D97-AF65-F5344CB8AC3E}">
        <p14:creationId xmlns:p14="http://schemas.microsoft.com/office/powerpoint/2010/main" val="424826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p:bldP spid="2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BF62-94D8-78F9-50EB-B78AB4030D1F}"/>
              </a:ext>
            </a:extLst>
          </p:cNvPr>
          <p:cNvSpPr>
            <a:spLocks noGrp="1"/>
          </p:cNvSpPr>
          <p:nvPr>
            <p:ph type="title"/>
          </p:nvPr>
        </p:nvSpPr>
        <p:spPr/>
        <p:txBody>
          <a:bodyPr/>
          <a:lstStyle/>
          <a:p>
            <a:r>
              <a:rPr lang="en-DE" dirty="0"/>
              <a:t>Leading muon energy fraction - leadingness</a:t>
            </a:r>
          </a:p>
        </p:txBody>
      </p:sp>
      <p:pic>
        <p:nvPicPr>
          <p:cNvPr id="8" name="Content Placeholder 7">
            <a:extLst>
              <a:ext uri="{FF2B5EF4-FFF2-40B4-BE49-F238E27FC236}">
                <a16:creationId xmlns:a16="http://schemas.microsoft.com/office/drawing/2014/main" id="{7C5CD31B-1452-CD8D-9D79-5DC174C29353}"/>
              </a:ext>
            </a:extLst>
          </p:cNvPr>
          <p:cNvPicPr>
            <a:picLocks noGrp="1" noChangeAspect="1"/>
          </p:cNvPicPr>
          <p:nvPr>
            <p:ph sz="half" idx="1"/>
          </p:nvPr>
        </p:nvPicPr>
        <p:blipFill>
          <a:blip r:embed="rId2"/>
          <a:stretch>
            <a:fillRect/>
          </a:stretch>
        </p:blipFill>
        <p:spPr>
          <a:xfrm>
            <a:off x="838200" y="2050916"/>
            <a:ext cx="5181600" cy="3900755"/>
          </a:xfrm>
        </p:spPr>
      </p:pic>
      <p:pic>
        <p:nvPicPr>
          <p:cNvPr id="10" name="Content Placeholder 9">
            <a:extLst>
              <a:ext uri="{FF2B5EF4-FFF2-40B4-BE49-F238E27FC236}">
                <a16:creationId xmlns:a16="http://schemas.microsoft.com/office/drawing/2014/main" id="{68B68162-11E5-424F-8209-671F5864F7CE}"/>
              </a:ext>
            </a:extLst>
          </p:cNvPr>
          <p:cNvPicPr>
            <a:picLocks noGrp="1" noChangeAspect="1"/>
          </p:cNvPicPr>
          <p:nvPr>
            <p:ph sz="half" idx="2"/>
          </p:nvPr>
        </p:nvPicPr>
        <p:blipFill>
          <a:blip r:embed="rId3"/>
          <a:stretch>
            <a:fillRect/>
          </a:stretch>
        </p:blipFill>
        <p:spPr>
          <a:xfrm>
            <a:off x="6172200" y="2050916"/>
            <a:ext cx="5181600" cy="3900755"/>
          </a:xfrm>
        </p:spPr>
      </p:pic>
      <p:sp>
        <p:nvSpPr>
          <p:cNvPr id="5" name="Date Placeholder 4">
            <a:extLst>
              <a:ext uri="{FF2B5EF4-FFF2-40B4-BE49-F238E27FC236}">
                <a16:creationId xmlns:a16="http://schemas.microsoft.com/office/drawing/2014/main" id="{863E698D-93B8-6DA7-5B05-B497F566A83B}"/>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D3F2CFC8-9C8C-8991-52A6-991DA073BBBC}"/>
              </a:ext>
            </a:extLst>
          </p:cNvPr>
          <p:cNvSpPr>
            <a:spLocks noGrp="1"/>
          </p:cNvSpPr>
          <p:nvPr>
            <p:ph type="sldNum" sz="quarter" idx="12"/>
          </p:nvPr>
        </p:nvSpPr>
        <p:spPr/>
        <p:txBody>
          <a:bodyPr/>
          <a:lstStyle/>
          <a:p>
            <a:fld id="{CD8304E6-5469-594D-85BC-E468E92D2243}" type="slidenum">
              <a:rPr lang="en-US" smtClean="0"/>
              <a:t>58</a:t>
            </a:fld>
            <a:endParaRPr lang="en-US"/>
          </a:p>
        </p:txBody>
      </p:sp>
      <p:sp>
        <p:nvSpPr>
          <p:cNvPr id="11" name="TextBox 10">
            <a:extLst>
              <a:ext uri="{FF2B5EF4-FFF2-40B4-BE49-F238E27FC236}">
                <a16:creationId xmlns:a16="http://schemas.microsoft.com/office/drawing/2014/main" id="{C60393AC-1D48-9F83-8C2F-B77333880FC8}"/>
              </a:ext>
            </a:extLst>
          </p:cNvPr>
          <p:cNvSpPr txBox="1"/>
          <p:nvPr/>
        </p:nvSpPr>
        <p:spPr>
          <a:xfrm>
            <a:off x="738554" y="1239715"/>
            <a:ext cx="10169446" cy="646331"/>
          </a:xfrm>
          <a:prstGeom prst="rect">
            <a:avLst/>
          </a:prstGeom>
          <a:noFill/>
        </p:spPr>
        <p:txBody>
          <a:bodyPr wrap="square" rtlCol="0">
            <a:spAutoFit/>
          </a:bodyPr>
          <a:lstStyle/>
          <a:p>
            <a:pPr marL="285750" indent="-285750">
              <a:buFont typeface="Wingdings" pitchFamily="2" charset="2"/>
              <a:buChar char="§"/>
            </a:pPr>
            <a:r>
              <a:rPr lang="en-DE" dirty="0"/>
              <a:t>True muon energy fraction is smeared </a:t>
            </a:r>
          </a:p>
          <a:p>
            <a:pPr marL="285750" indent="-285750">
              <a:buFont typeface="Wingdings" pitchFamily="2" charset="2"/>
              <a:buChar char="§"/>
            </a:pPr>
            <a:r>
              <a:rPr lang="en-DE" dirty="0"/>
              <a:t>Network tries to predict the median of the distribution</a:t>
            </a:r>
          </a:p>
        </p:txBody>
      </p:sp>
    </p:spTree>
    <p:extLst>
      <p:ext uri="{BB962C8B-B14F-4D97-AF65-F5344CB8AC3E}">
        <p14:creationId xmlns:p14="http://schemas.microsoft.com/office/powerpoint/2010/main" val="4012901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50E52-59E2-398D-B2DA-BDF0D82AD345}"/>
              </a:ext>
            </a:extLst>
          </p:cNvPr>
          <p:cNvSpPr>
            <a:spLocks noGrp="1"/>
          </p:cNvSpPr>
          <p:nvPr>
            <p:ph type="title"/>
          </p:nvPr>
        </p:nvSpPr>
        <p:spPr/>
        <p:txBody>
          <a:bodyPr/>
          <a:lstStyle/>
          <a:p>
            <a:r>
              <a:rPr lang="en-DE" dirty="0"/>
              <a:t>Bundle energy at entry – 6 µs cleaned pulses </a:t>
            </a:r>
          </a:p>
        </p:txBody>
      </p:sp>
      <p:pic>
        <p:nvPicPr>
          <p:cNvPr id="7" name="Content Placeholder 6">
            <a:extLst>
              <a:ext uri="{FF2B5EF4-FFF2-40B4-BE49-F238E27FC236}">
                <a16:creationId xmlns:a16="http://schemas.microsoft.com/office/drawing/2014/main" id="{EEE69BB8-4F33-F142-7CCE-1AF1D386A290}"/>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51DFAFC-AE1F-6E48-F981-FADA9F052D2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8388FCD-9700-63C9-5EF9-FE8233AB91C1}"/>
              </a:ext>
            </a:extLst>
          </p:cNvPr>
          <p:cNvSpPr>
            <a:spLocks noGrp="1"/>
          </p:cNvSpPr>
          <p:nvPr>
            <p:ph type="sldNum" sz="quarter" idx="12"/>
          </p:nvPr>
        </p:nvSpPr>
        <p:spPr/>
        <p:txBody>
          <a:bodyPr/>
          <a:lstStyle/>
          <a:p>
            <a:fld id="{CD8304E6-5469-594D-85BC-E468E92D2243}" type="slidenum">
              <a:rPr lang="en-US" smtClean="0"/>
              <a:t>59</a:t>
            </a:fld>
            <a:endParaRPr lang="en-US"/>
          </a:p>
        </p:txBody>
      </p:sp>
      <p:sp>
        <p:nvSpPr>
          <p:cNvPr id="8" name="TextBox 7">
            <a:extLst>
              <a:ext uri="{FF2B5EF4-FFF2-40B4-BE49-F238E27FC236}">
                <a16:creationId xmlns:a16="http://schemas.microsoft.com/office/drawing/2014/main" id="{EAD6D9B9-8418-D069-8793-DB6C873455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C55563F3-219B-5335-CF43-2210E57E456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36C86039-77F7-7A10-BAA5-69C22F60DDC5}"/>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62177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A1C8-33B2-934C-F077-3F1F25AEF94C}"/>
              </a:ext>
            </a:extLst>
          </p:cNvPr>
          <p:cNvSpPr>
            <a:spLocks noGrp="1"/>
          </p:cNvSpPr>
          <p:nvPr>
            <p:ph type="title"/>
          </p:nvPr>
        </p:nvSpPr>
        <p:spPr/>
        <p:txBody>
          <a:bodyPr/>
          <a:lstStyle/>
          <a:p>
            <a:r>
              <a:rPr lang="en-DE" dirty="0"/>
              <a:t>Proxy vs Target</a:t>
            </a:r>
          </a:p>
        </p:txBody>
      </p:sp>
      <p:sp>
        <p:nvSpPr>
          <p:cNvPr id="4" name="Date Placeholder 3">
            <a:extLst>
              <a:ext uri="{FF2B5EF4-FFF2-40B4-BE49-F238E27FC236}">
                <a16:creationId xmlns:a16="http://schemas.microsoft.com/office/drawing/2014/main" id="{39CF939B-9ACD-EF1B-FBA0-D52A3C7134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B7C0F65-A07B-28CE-3865-F6927B5EF413}"/>
              </a:ext>
            </a:extLst>
          </p:cNvPr>
          <p:cNvSpPr>
            <a:spLocks noGrp="1"/>
          </p:cNvSpPr>
          <p:nvPr>
            <p:ph type="sldNum" sz="quarter" idx="12"/>
          </p:nvPr>
        </p:nvSpPr>
        <p:spPr/>
        <p:txBody>
          <a:bodyPr/>
          <a:lstStyle/>
          <a:p>
            <a:fld id="{CD8304E6-5469-594D-85BC-E468E92D2243}" type="slidenum">
              <a:rPr lang="en-US" smtClean="0"/>
              <a:t>6</a:t>
            </a:fld>
            <a:endParaRPr lang="en-US"/>
          </a:p>
        </p:txBody>
      </p:sp>
      <p:pic>
        <p:nvPicPr>
          <p:cNvPr id="10" name="Content Placeholder 9">
            <a:extLst>
              <a:ext uri="{FF2B5EF4-FFF2-40B4-BE49-F238E27FC236}">
                <a16:creationId xmlns:a16="http://schemas.microsoft.com/office/drawing/2014/main" id="{BAE526A6-27F6-368B-6B71-D120A228CE77}"/>
              </a:ext>
            </a:extLst>
          </p:cNvPr>
          <p:cNvPicPr>
            <a:picLocks noGrp="1" noChangeAspect="1"/>
          </p:cNvPicPr>
          <p:nvPr>
            <p:ph idx="1"/>
          </p:nvPr>
        </p:nvPicPr>
        <p:blipFill>
          <a:blip r:embed="rId2"/>
          <a:stretch>
            <a:fillRect/>
          </a:stretch>
        </p:blipFill>
        <p:spPr>
          <a:xfrm>
            <a:off x="3141612" y="674445"/>
            <a:ext cx="7495522" cy="5864467"/>
          </a:xfrm>
          <a:prstGeom prst="rect">
            <a:avLst/>
          </a:prstGeom>
        </p:spPr>
      </p:pic>
      <p:pic>
        <p:nvPicPr>
          <p:cNvPr id="3" name="Picture 2" descr="Logo Cosmic Interacting Matters">
            <a:extLst>
              <a:ext uri="{FF2B5EF4-FFF2-40B4-BE49-F238E27FC236}">
                <a16:creationId xmlns:a16="http://schemas.microsoft.com/office/drawing/2014/main" id="{EBC593FE-3F69-CA32-144E-7C47B2F07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8367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1B42D-1509-7ECB-8F8E-61913D09141E}"/>
              </a:ext>
            </a:extLst>
          </p:cNvPr>
          <p:cNvSpPr>
            <a:spLocks noGrp="1"/>
          </p:cNvSpPr>
          <p:nvPr>
            <p:ph type="title"/>
          </p:nvPr>
        </p:nvSpPr>
        <p:spPr/>
        <p:txBody>
          <a:bodyPr/>
          <a:lstStyle/>
          <a:p>
            <a:r>
              <a:rPr lang="en-DE" dirty="0"/>
              <a:t>Leading muon energy at entry – 6 µs cleaned pulses </a:t>
            </a:r>
          </a:p>
        </p:txBody>
      </p:sp>
      <p:pic>
        <p:nvPicPr>
          <p:cNvPr id="7" name="Content Placeholder 6">
            <a:extLst>
              <a:ext uri="{FF2B5EF4-FFF2-40B4-BE49-F238E27FC236}">
                <a16:creationId xmlns:a16="http://schemas.microsoft.com/office/drawing/2014/main" id="{0C82CFCF-C66C-1314-577F-2ECA4858ACD1}"/>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001260D5-12DD-F0F5-D798-74A871893D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1991702-E692-2688-0335-F557EA482DC4}"/>
              </a:ext>
            </a:extLst>
          </p:cNvPr>
          <p:cNvSpPr>
            <a:spLocks noGrp="1"/>
          </p:cNvSpPr>
          <p:nvPr>
            <p:ph type="sldNum" sz="quarter" idx="12"/>
          </p:nvPr>
        </p:nvSpPr>
        <p:spPr/>
        <p:txBody>
          <a:bodyPr/>
          <a:lstStyle/>
          <a:p>
            <a:fld id="{CD8304E6-5469-594D-85BC-E468E92D2243}" type="slidenum">
              <a:rPr lang="en-US" smtClean="0"/>
              <a:t>60</a:t>
            </a:fld>
            <a:endParaRPr lang="en-US"/>
          </a:p>
        </p:txBody>
      </p:sp>
      <p:sp>
        <p:nvSpPr>
          <p:cNvPr id="8" name="TextBox 7">
            <a:extLst>
              <a:ext uri="{FF2B5EF4-FFF2-40B4-BE49-F238E27FC236}">
                <a16:creationId xmlns:a16="http://schemas.microsoft.com/office/drawing/2014/main" id="{0F2031BE-C234-8477-0F6E-B2CF4B732EDB}"/>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65529863-944B-399B-045F-23575BE003CA}"/>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7F9428FD-3E13-7C77-8BED-40D39F4F1741}"/>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7766541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C8E4-79A4-EE1B-6881-FFD91B0E2600}"/>
              </a:ext>
            </a:extLst>
          </p:cNvPr>
          <p:cNvSpPr>
            <a:spLocks noGrp="1"/>
          </p:cNvSpPr>
          <p:nvPr>
            <p:ph type="title"/>
          </p:nvPr>
        </p:nvSpPr>
        <p:spPr/>
        <p:txBody>
          <a:bodyPr/>
          <a:lstStyle/>
          <a:p>
            <a:r>
              <a:rPr lang="en-DE" dirty="0"/>
              <a:t>Bundle energy at surface – 6 µs cleaned pulses </a:t>
            </a:r>
          </a:p>
        </p:txBody>
      </p:sp>
      <p:pic>
        <p:nvPicPr>
          <p:cNvPr id="7" name="Content Placeholder 6">
            <a:extLst>
              <a:ext uri="{FF2B5EF4-FFF2-40B4-BE49-F238E27FC236}">
                <a16:creationId xmlns:a16="http://schemas.microsoft.com/office/drawing/2014/main" id="{D8DB3F97-FBEC-B30D-C8CC-EF1057EB86D9}"/>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754F6BF-7F23-FA02-5130-F7021963638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685F96F-D586-CBAC-DD3C-3B17137F4001}"/>
              </a:ext>
            </a:extLst>
          </p:cNvPr>
          <p:cNvSpPr>
            <a:spLocks noGrp="1"/>
          </p:cNvSpPr>
          <p:nvPr>
            <p:ph type="sldNum" sz="quarter" idx="12"/>
          </p:nvPr>
        </p:nvSpPr>
        <p:spPr/>
        <p:txBody>
          <a:bodyPr/>
          <a:lstStyle/>
          <a:p>
            <a:fld id="{CD8304E6-5469-594D-85BC-E468E92D2243}" type="slidenum">
              <a:rPr lang="en-US" smtClean="0"/>
              <a:t>61</a:t>
            </a:fld>
            <a:endParaRPr lang="en-US"/>
          </a:p>
        </p:txBody>
      </p:sp>
      <p:sp>
        <p:nvSpPr>
          <p:cNvPr id="8" name="TextBox 7">
            <a:extLst>
              <a:ext uri="{FF2B5EF4-FFF2-40B4-BE49-F238E27FC236}">
                <a16:creationId xmlns:a16="http://schemas.microsoft.com/office/drawing/2014/main" id="{68EE2225-5995-B727-18A7-D5920AFC70F0}"/>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EB2685F5-6E93-AFD8-C818-2896A613D61F}"/>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99F5EA74-1156-E99F-2C87-48B6780E6F00}"/>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5621563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67FC-FECB-684E-5204-77FB2CA53220}"/>
              </a:ext>
            </a:extLst>
          </p:cNvPr>
          <p:cNvSpPr>
            <a:spLocks noGrp="1"/>
          </p:cNvSpPr>
          <p:nvPr>
            <p:ph type="title"/>
          </p:nvPr>
        </p:nvSpPr>
        <p:spPr/>
        <p:txBody>
          <a:bodyPr/>
          <a:lstStyle/>
          <a:p>
            <a:r>
              <a:rPr lang="en-DE" dirty="0"/>
              <a:t>Leading muon energy at surface – 6 µs cleaned pulses </a:t>
            </a:r>
          </a:p>
        </p:txBody>
      </p:sp>
      <p:sp>
        <p:nvSpPr>
          <p:cNvPr id="4" name="Date Placeholder 3">
            <a:extLst>
              <a:ext uri="{FF2B5EF4-FFF2-40B4-BE49-F238E27FC236}">
                <a16:creationId xmlns:a16="http://schemas.microsoft.com/office/drawing/2014/main" id="{35F8F2D0-81DE-7C3B-A19D-D9268C8597D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8227D6A-5568-5685-3F6C-7A697CC30D20}"/>
              </a:ext>
            </a:extLst>
          </p:cNvPr>
          <p:cNvSpPr>
            <a:spLocks noGrp="1"/>
          </p:cNvSpPr>
          <p:nvPr>
            <p:ph type="sldNum" sz="quarter" idx="12"/>
          </p:nvPr>
        </p:nvSpPr>
        <p:spPr/>
        <p:txBody>
          <a:bodyPr/>
          <a:lstStyle/>
          <a:p>
            <a:fld id="{CD8304E6-5469-594D-85BC-E468E92D2243}" type="slidenum">
              <a:rPr lang="en-US" smtClean="0"/>
              <a:t>62</a:t>
            </a:fld>
            <a:endParaRPr lang="en-US"/>
          </a:p>
        </p:txBody>
      </p:sp>
      <p:pic>
        <p:nvPicPr>
          <p:cNvPr id="11" name="Content Placeholder 10">
            <a:extLst>
              <a:ext uri="{FF2B5EF4-FFF2-40B4-BE49-F238E27FC236}">
                <a16:creationId xmlns:a16="http://schemas.microsoft.com/office/drawing/2014/main" id="{08B72FA2-BBEF-C6E8-92CE-C799AB194340}"/>
              </a:ext>
            </a:extLst>
          </p:cNvPr>
          <p:cNvPicPr>
            <a:picLocks noGrp="1" noChangeAspect="1"/>
          </p:cNvPicPr>
          <p:nvPr>
            <p:ph idx="1"/>
          </p:nvPr>
        </p:nvPicPr>
        <p:blipFill>
          <a:blip r:embed="rId2"/>
          <a:stretch>
            <a:fillRect/>
          </a:stretch>
        </p:blipFill>
        <p:spPr>
          <a:xfrm>
            <a:off x="1726406" y="1140619"/>
            <a:ext cx="9131300" cy="5003800"/>
          </a:xfrm>
        </p:spPr>
      </p:pic>
      <p:sp>
        <p:nvSpPr>
          <p:cNvPr id="12" name="TextBox 11">
            <a:extLst>
              <a:ext uri="{FF2B5EF4-FFF2-40B4-BE49-F238E27FC236}">
                <a16:creationId xmlns:a16="http://schemas.microsoft.com/office/drawing/2014/main" id="{B4F075CA-620D-0D2B-9FDD-099FE34C96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13" name="TextBox 12">
            <a:extLst>
              <a:ext uri="{FF2B5EF4-FFF2-40B4-BE49-F238E27FC236}">
                <a16:creationId xmlns:a16="http://schemas.microsoft.com/office/drawing/2014/main" id="{83F14755-35D0-9A8F-1B6D-6069837B889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4" name="TextBox 13">
            <a:extLst>
              <a:ext uri="{FF2B5EF4-FFF2-40B4-BE49-F238E27FC236}">
                <a16:creationId xmlns:a16="http://schemas.microsoft.com/office/drawing/2014/main" id="{1D37C43C-6F65-4882-C6DE-1D31F0AE1FAC}"/>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6222299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DF55-912E-93F7-2824-FACDFB4F7AED}"/>
              </a:ext>
            </a:extLst>
          </p:cNvPr>
          <p:cNvSpPr>
            <a:spLocks noGrp="1"/>
          </p:cNvSpPr>
          <p:nvPr>
            <p:ph type="title"/>
          </p:nvPr>
        </p:nvSpPr>
        <p:spPr/>
        <p:txBody>
          <a:bodyPr/>
          <a:lstStyle/>
          <a:p>
            <a:r>
              <a:rPr lang="en-DE" dirty="0"/>
              <a:t>Zenith – 6 ms cleaned pulses </a:t>
            </a:r>
          </a:p>
        </p:txBody>
      </p:sp>
      <p:pic>
        <p:nvPicPr>
          <p:cNvPr id="7" name="Content Placeholder 6">
            <a:extLst>
              <a:ext uri="{FF2B5EF4-FFF2-40B4-BE49-F238E27FC236}">
                <a16:creationId xmlns:a16="http://schemas.microsoft.com/office/drawing/2014/main" id="{8DF836F5-FE97-A085-3BAC-921086142D88}"/>
              </a:ext>
            </a:extLst>
          </p:cNvPr>
          <p:cNvPicPr>
            <a:picLocks noGrp="1" noChangeAspect="1"/>
          </p:cNvPicPr>
          <p:nvPr>
            <p:ph idx="1"/>
          </p:nvPr>
        </p:nvPicPr>
        <p:blipFill>
          <a:blip r:embed="rId2"/>
          <a:stretch>
            <a:fillRect/>
          </a:stretch>
        </p:blipFill>
        <p:spPr>
          <a:xfrm>
            <a:off x="1739106" y="1146969"/>
            <a:ext cx="9105900" cy="4991100"/>
          </a:xfrm>
        </p:spPr>
      </p:pic>
      <p:sp>
        <p:nvSpPr>
          <p:cNvPr id="4" name="Date Placeholder 3">
            <a:extLst>
              <a:ext uri="{FF2B5EF4-FFF2-40B4-BE49-F238E27FC236}">
                <a16:creationId xmlns:a16="http://schemas.microsoft.com/office/drawing/2014/main" id="{95572296-45F4-E4B6-932D-0D12B7A874E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9A9048-77EA-1A6B-8E1B-B18A4AED26E3}"/>
              </a:ext>
            </a:extLst>
          </p:cNvPr>
          <p:cNvSpPr>
            <a:spLocks noGrp="1"/>
          </p:cNvSpPr>
          <p:nvPr>
            <p:ph type="sldNum" sz="quarter" idx="12"/>
          </p:nvPr>
        </p:nvSpPr>
        <p:spPr/>
        <p:txBody>
          <a:bodyPr/>
          <a:lstStyle/>
          <a:p>
            <a:fld id="{CD8304E6-5469-594D-85BC-E468E92D2243}" type="slidenum">
              <a:rPr lang="en-US" smtClean="0"/>
              <a:t>63</a:t>
            </a:fld>
            <a:endParaRPr lang="en-US"/>
          </a:p>
        </p:txBody>
      </p:sp>
      <p:sp>
        <p:nvSpPr>
          <p:cNvPr id="8" name="TextBox 7">
            <a:extLst>
              <a:ext uri="{FF2B5EF4-FFF2-40B4-BE49-F238E27FC236}">
                <a16:creationId xmlns:a16="http://schemas.microsoft.com/office/drawing/2014/main" id="{E7E1C6C1-15B6-4AC9-511A-094CBBBE9987}"/>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F88FEF0C-8086-B46C-AB8B-5F3B249FB707}"/>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6D767B0B-6C61-D8D1-1240-444C84B50D66}"/>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50359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FD25-29F3-D694-F9BC-9536356859E8}"/>
              </a:ext>
            </a:extLst>
          </p:cNvPr>
          <p:cNvSpPr>
            <a:spLocks noGrp="1"/>
          </p:cNvSpPr>
          <p:nvPr>
            <p:ph type="title"/>
          </p:nvPr>
        </p:nvSpPr>
        <p:spPr/>
        <p:txBody>
          <a:bodyPr/>
          <a:lstStyle/>
          <a:p>
            <a:r>
              <a:rPr lang="en-DE" dirty="0"/>
              <a:t>Azimuth – 6 ms cleaned pulses </a:t>
            </a:r>
          </a:p>
        </p:txBody>
      </p:sp>
      <p:pic>
        <p:nvPicPr>
          <p:cNvPr id="7" name="Content Placeholder 6">
            <a:extLst>
              <a:ext uri="{FF2B5EF4-FFF2-40B4-BE49-F238E27FC236}">
                <a16:creationId xmlns:a16="http://schemas.microsoft.com/office/drawing/2014/main" id="{1317CAB3-42C2-F3E7-E753-92743CA50667}"/>
              </a:ext>
            </a:extLst>
          </p:cNvPr>
          <p:cNvPicPr>
            <a:picLocks noGrp="1" noChangeAspect="1"/>
          </p:cNvPicPr>
          <p:nvPr>
            <p:ph idx="1"/>
          </p:nvPr>
        </p:nvPicPr>
        <p:blipFill>
          <a:blip r:embed="rId2"/>
          <a:stretch>
            <a:fillRect/>
          </a:stretch>
        </p:blipFill>
        <p:spPr>
          <a:xfrm>
            <a:off x="1802606" y="1146969"/>
            <a:ext cx="8978900" cy="4991100"/>
          </a:xfrm>
        </p:spPr>
      </p:pic>
      <p:sp>
        <p:nvSpPr>
          <p:cNvPr id="4" name="Date Placeholder 3">
            <a:extLst>
              <a:ext uri="{FF2B5EF4-FFF2-40B4-BE49-F238E27FC236}">
                <a16:creationId xmlns:a16="http://schemas.microsoft.com/office/drawing/2014/main" id="{25E1BD43-083D-CC8F-C6A9-D42992B3DC8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3848420-0FEF-1253-A675-DAC310702A8E}"/>
              </a:ext>
            </a:extLst>
          </p:cNvPr>
          <p:cNvSpPr>
            <a:spLocks noGrp="1"/>
          </p:cNvSpPr>
          <p:nvPr>
            <p:ph type="sldNum" sz="quarter" idx="12"/>
          </p:nvPr>
        </p:nvSpPr>
        <p:spPr/>
        <p:txBody>
          <a:bodyPr/>
          <a:lstStyle/>
          <a:p>
            <a:fld id="{CD8304E6-5469-594D-85BC-E468E92D2243}" type="slidenum">
              <a:rPr lang="en-US" smtClean="0"/>
              <a:t>64</a:t>
            </a:fld>
            <a:endParaRPr lang="en-US"/>
          </a:p>
        </p:txBody>
      </p:sp>
      <p:sp>
        <p:nvSpPr>
          <p:cNvPr id="8" name="TextBox 7">
            <a:extLst>
              <a:ext uri="{FF2B5EF4-FFF2-40B4-BE49-F238E27FC236}">
                <a16:creationId xmlns:a16="http://schemas.microsoft.com/office/drawing/2014/main" id="{457E371D-B818-568B-C153-88FFD85C4C24}"/>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28B555BD-0C95-4574-C02C-B09A468BF3D5}"/>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27A7AFF3-D938-9A24-F5B4-A4C9E97184DE}"/>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8947883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C653-4520-358D-A957-0F3C30DC345C}"/>
              </a:ext>
            </a:extLst>
          </p:cNvPr>
          <p:cNvSpPr>
            <a:spLocks noGrp="1"/>
          </p:cNvSpPr>
          <p:nvPr>
            <p:ph type="title"/>
          </p:nvPr>
        </p:nvSpPr>
        <p:spPr/>
        <p:txBody>
          <a:bodyPr/>
          <a:lstStyle/>
          <a:p>
            <a:r>
              <a:rPr lang="en-DE" dirty="0"/>
              <a:t>SplineMPE – DNN and conventional seeds </a:t>
            </a:r>
          </a:p>
        </p:txBody>
      </p:sp>
      <p:pic>
        <p:nvPicPr>
          <p:cNvPr id="7" name="Content Placeholder 6">
            <a:extLst>
              <a:ext uri="{FF2B5EF4-FFF2-40B4-BE49-F238E27FC236}">
                <a16:creationId xmlns:a16="http://schemas.microsoft.com/office/drawing/2014/main" id="{56C55234-1820-C7ED-3DF4-83A2EA539DFD}"/>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1A89E86A-128A-8CB6-96A7-90EE4164B1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A3EA415-FFEB-0D18-0BA1-C0BBEB4A1ACD}"/>
              </a:ext>
            </a:extLst>
          </p:cNvPr>
          <p:cNvSpPr>
            <a:spLocks noGrp="1"/>
          </p:cNvSpPr>
          <p:nvPr>
            <p:ph type="sldNum" sz="quarter" idx="12"/>
          </p:nvPr>
        </p:nvSpPr>
        <p:spPr/>
        <p:txBody>
          <a:bodyPr/>
          <a:lstStyle/>
          <a:p>
            <a:fld id="{CD8304E6-5469-594D-85BC-E468E92D2243}" type="slidenum">
              <a:rPr lang="en-US" smtClean="0"/>
              <a:t>65</a:t>
            </a:fld>
            <a:endParaRPr lang="en-US"/>
          </a:p>
        </p:txBody>
      </p:sp>
      <p:sp>
        <p:nvSpPr>
          <p:cNvPr id="3" name="TextBox 2">
            <a:extLst>
              <a:ext uri="{FF2B5EF4-FFF2-40B4-BE49-F238E27FC236}">
                <a16:creationId xmlns:a16="http://schemas.microsoft.com/office/drawing/2014/main" id="{1578248D-21C4-9DE5-168D-1D5343BA7E6D}"/>
              </a:ext>
            </a:extLst>
          </p:cNvPr>
          <p:cNvSpPr txBox="1"/>
          <p:nvPr/>
        </p:nvSpPr>
        <p:spPr>
          <a:xfrm>
            <a:off x="9224461" y="1353879"/>
            <a:ext cx="2821172" cy="246221"/>
          </a:xfrm>
          <a:prstGeom prst="rect">
            <a:avLst/>
          </a:prstGeom>
          <a:noFill/>
        </p:spPr>
        <p:txBody>
          <a:bodyPr wrap="square" rtlCol="0">
            <a:spAutoFit/>
          </a:bodyPr>
          <a:lstStyle/>
          <a:p>
            <a:r>
              <a:rPr lang="en-GB" sz="1000" dirty="0"/>
              <a:t>SplitInIceDSTPulsesTWCleaning6000ns</a:t>
            </a:r>
            <a:endParaRPr lang="en-DE" sz="1000" dirty="0"/>
          </a:p>
        </p:txBody>
      </p:sp>
    </p:spTree>
    <p:extLst>
      <p:ext uri="{BB962C8B-B14F-4D97-AF65-F5344CB8AC3E}">
        <p14:creationId xmlns:p14="http://schemas.microsoft.com/office/powerpoint/2010/main" val="11097510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SplineMPE – DNN seeds</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66</a:t>
            </a:fld>
            <a:endParaRPr lang="en-US"/>
          </a:p>
        </p:txBody>
      </p:sp>
      <p:sp>
        <p:nvSpPr>
          <p:cNvPr id="3" name="TextBox 2">
            <a:extLst>
              <a:ext uri="{FF2B5EF4-FFF2-40B4-BE49-F238E27FC236}">
                <a16:creationId xmlns:a16="http://schemas.microsoft.com/office/drawing/2014/main" id="{F3F59591-CA1B-895F-AC7C-AF43A9E60F06}"/>
              </a:ext>
            </a:extLst>
          </p:cNvPr>
          <p:cNvSpPr txBox="1"/>
          <p:nvPr/>
        </p:nvSpPr>
        <p:spPr>
          <a:xfrm>
            <a:off x="6821502" y="1360967"/>
            <a:ext cx="2821172" cy="246221"/>
          </a:xfrm>
          <a:prstGeom prst="rect">
            <a:avLst/>
          </a:prstGeom>
          <a:noFill/>
        </p:spPr>
        <p:txBody>
          <a:bodyPr wrap="square" rtlCol="0">
            <a:spAutoFit/>
          </a:bodyPr>
          <a:lstStyle/>
          <a:p>
            <a:r>
              <a:rPr lang="en-GB" sz="1000" dirty="0"/>
              <a:t>SplitInIceDSTPulsesTWCleaning6000ns</a:t>
            </a:r>
            <a:endParaRPr lang="en-DE" sz="1000" dirty="0"/>
          </a:p>
        </p:txBody>
      </p:sp>
      <p:cxnSp>
        <p:nvCxnSpPr>
          <p:cNvPr id="8" name="Straight Arrow Connector 7">
            <a:extLst>
              <a:ext uri="{FF2B5EF4-FFF2-40B4-BE49-F238E27FC236}">
                <a16:creationId xmlns:a16="http://schemas.microsoft.com/office/drawing/2014/main" id="{799A2DD2-ACD2-3E1B-3F91-5AEED0255EC2}"/>
              </a:ext>
            </a:extLst>
          </p:cNvPr>
          <p:cNvCxnSpPr>
            <a:cxnSpLocks/>
            <a:stCxn id="10" idx="2"/>
          </p:cNvCxnSpPr>
          <p:nvPr/>
        </p:nvCxnSpPr>
        <p:spPr>
          <a:xfrm>
            <a:off x="3581400" y="1976520"/>
            <a:ext cx="326292" cy="618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33BFF64-7C4B-4612-6073-EB970EFA69DB}"/>
              </a:ext>
            </a:extLst>
          </p:cNvPr>
          <p:cNvSpPr txBox="1"/>
          <p:nvPr/>
        </p:nvSpPr>
        <p:spPr>
          <a:xfrm>
            <a:off x="2717800" y="1607188"/>
            <a:ext cx="1727200" cy="369332"/>
          </a:xfrm>
          <a:prstGeom prst="rect">
            <a:avLst/>
          </a:prstGeom>
          <a:noFill/>
        </p:spPr>
        <p:txBody>
          <a:bodyPr wrap="square" rtlCol="0">
            <a:spAutoFit/>
          </a:bodyPr>
          <a:lstStyle/>
          <a:p>
            <a:r>
              <a:rPr lang="en-DE" dirty="0">
                <a:solidFill>
                  <a:srgbClr val="74B942"/>
                </a:solidFill>
              </a:rPr>
              <a:t>DNN contours</a:t>
            </a:r>
          </a:p>
        </p:txBody>
      </p:sp>
    </p:spTree>
    <p:extLst>
      <p:ext uri="{BB962C8B-B14F-4D97-AF65-F5344CB8AC3E}">
        <p14:creationId xmlns:p14="http://schemas.microsoft.com/office/powerpoint/2010/main" val="594697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16DC-CA4D-7523-6490-A95CED949B47}"/>
              </a:ext>
            </a:extLst>
          </p:cNvPr>
          <p:cNvSpPr>
            <a:spLocks noGrp="1"/>
          </p:cNvSpPr>
          <p:nvPr>
            <p:ph type="title"/>
          </p:nvPr>
        </p:nvSpPr>
        <p:spPr/>
        <p:txBody>
          <a:bodyPr/>
          <a:lstStyle/>
          <a:p>
            <a:r>
              <a:rPr lang="en-DE" dirty="0"/>
              <a:t>Level5: cos(zenith)</a:t>
            </a:r>
          </a:p>
        </p:txBody>
      </p:sp>
      <p:sp>
        <p:nvSpPr>
          <p:cNvPr id="4" name="Date Placeholder 3">
            <a:extLst>
              <a:ext uri="{FF2B5EF4-FFF2-40B4-BE49-F238E27FC236}">
                <a16:creationId xmlns:a16="http://schemas.microsoft.com/office/drawing/2014/main" id="{E26D11D9-9D99-18E7-3AB0-D2475CAFD8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41B8D23-9B45-5B25-2968-67C58E34E698}"/>
              </a:ext>
            </a:extLst>
          </p:cNvPr>
          <p:cNvSpPr>
            <a:spLocks noGrp="1"/>
          </p:cNvSpPr>
          <p:nvPr>
            <p:ph type="sldNum" sz="quarter" idx="12"/>
          </p:nvPr>
        </p:nvSpPr>
        <p:spPr/>
        <p:txBody>
          <a:bodyPr/>
          <a:lstStyle/>
          <a:p>
            <a:fld id="{CD8304E6-5469-594D-85BC-E468E92D2243}" type="slidenum">
              <a:rPr lang="en-US" smtClean="0"/>
              <a:t>67</a:t>
            </a:fld>
            <a:endParaRPr lang="en-US"/>
          </a:p>
        </p:txBody>
      </p:sp>
      <p:pic>
        <p:nvPicPr>
          <p:cNvPr id="6" name="Picture 5">
            <a:extLst>
              <a:ext uri="{FF2B5EF4-FFF2-40B4-BE49-F238E27FC236}">
                <a16:creationId xmlns:a16="http://schemas.microsoft.com/office/drawing/2014/main" id="{49164615-4982-B2E3-6218-09792B234AE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123072E4-1F2C-5D67-5335-34251825D800}"/>
              </a:ext>
            </a:extLst>
          </p:cNvPr>
          <p:cNvPicPr>
            <a:picLocks noChangeAspect="1"/>
          </p:cNvPicPr>
          <p:nvPr/>
        </p:nvPicPr>
        <p:blipFill>
          <a:blip r:embed="rId3"/>
          <a:stretch>
            <a:fillRect/>
          </a:stretch>
        </p:blipFill>
        <p:spPr>
          <a:xfrm>
            <a:off x="6436362" y="1282700"/>
            <a:ext cx="5753100" cy="4292600"/>
          </a:xfrm>
          <a:prstGeom prst="rect">
            <a:avLst/>
          </a:prstGeom>
        </p:spPr>
      </p:pic>
    </p:spTree>
    <p:extLst>
      <p:ext uri="{BB962C8B-B14F-4D97-AF65-F5344CB8AC3E}">
        <p14:creationId xmlns:p14="http://schemas.microsoft.com/office/powerpoint/2010/main" val="26356411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8121-CB3F-D1E3-4A49-196CA9EE1B8E}"/>
              </a:ext>
            </a:extLst>
          </p:cNvPr>
          <p:cNvSpPr>
            <a:spLocks noGrp="1"/>
          </p:cNvSpPr>
          <p:nvPr>
            <p:ph type="title"/>
          </p:nvPr>
        </p:nvSpPr>
        <p:spPr/>
        <p:txBody>
          <a:bodyPr/>
          <a:lstStyle/>
          <a:p>
            <a:r>
              <a:rPr lang="en-DE" dirty="0"/>
              <a:t>Proxy and target variable for unfolding – 10 years [H4a]</a:t>
            </a:r>
          </a:p>
        </p:txBody>
      </p:sp>
      <p:sp>
        <p:nvSpPr>
          <p:cNvPr id="4" name="Date Placeholder 3">
            <a:extLst>
              <a:ext uri="{FF2B5EF4-FFF2-40B4-BE49-F238E27FC236}">
                <a16:creationId xmlns:a16="http://schemas.microsoft.com/office/drawing/2014/main" id="{6A18D2D5-D484-CDB8-4C72-17A6F0DC98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DA12B2-4F34-CDEA-7EDE-857DD114416A}"/>
              </a:ext>
            </a:extLst>
          </p:cNvPr>
          <p:cNvSpPr>
            <a:spLocks noGrp="1"/>
          </p:cNvSpPr>
          <p:nvPr>
            <p:ph type="sldNum" sz="quarter" idx="12"/>
          </p:nvPr>
        </p:nvSpPr>
        <p:spPr/>
        <p:txBody>
          <a:bodyPr/>
          <a:lstStyle/>
          <a:p>
            <a:fld id="{CD8304E6-5469-594D-85BC-E468E92D2243}" type="slidenum">
              <a:rPr lang="en-US" smtClean="0"/>
              <a:t>68</a:t>
            </a:fld>
            <a:endParaRPr lang="en-US"/>
          </a:p>
        </p:txBody>
      </p:sp>
      <p:pic>
        <p:nvPicPr>
          <p:cNvPr id="8" name="Picture 7">
            <a:extLst>
              <a:ext uri="{FF2B5EF4-FFF2-40B4-BE49-F238E27FC236}">
                <a16:creationId xmlns:a16="http://schemas.microsoft.com/office/drawing/2014/main" id="{ED21DE40-6455-8AF0-562A-CBF1C8AC13B6}"/>
              </a:ext>
            </a:extLst>
          </p:cNvPr>
          <p:cNvPicPr>
            <a:picLocks noChangeAspect="1"/>
          </p:cNvPicPr>
          <p:nvPr/>
        </p:nvPicPr>
        <p:blipFill>
          <a:blip r:embed="rId2"/>
          <a:stretch>
            <a:fillRect/>
          </a:stretch>
        </p:blipFill>
        <p:spPr>
          <a:xfrm>
            <a:off x="6529810" y="1435100"/>
            <a:ext cx="5344597" cy="3987801"/>
          </a:xfrm>
          <a:prstGeom prst="rect">
            <a:avLst/>
          </a:prstGeom>
        </p:spPr>
      </p:pic>
      <p:pic>
        <p:nvPicPr>
          <p:cNvPr id="9" name="Picture 8">
            <a:extLst>
              <a:ext uri="{FF2B5EF4-FFF2-40B4-BE49-F238E27FC236}">
                <a16:creationId xmlns:a16="http://schemas.microsoft.com/office/drawing/2014/main" id="{D24877E4-C51E-4974-DF92-5C507FC701DF}"/>
              </a:ext>
            </a:extLst>
          </p:cNvPr>
          <p:cNvPicPr>
            <a:picLocks noChangeAspect="1"/>
          </p:cNvPicPr>
          <p:nvPr/>
        </p:nvPicPr>
        <p:blipFill>
          <a:blip r:embed="rId3"/>
          <a:stretch>
            <a:fillRect/>
          </a:stretch>
        </p:blipFill>
        <p:spPr>
          <a:xfrm>
            <a:off x="317593" y="1435099"/>
            <a:ext cx="5344598" cy="3987802"/>
          </a:xfrm>
          <a:prstGeom prst="rect">
            <a:avLst/>
          </a:prstGeom>
        </p:spPr>
      </p:pic>
    </p:spTree>
    <p:extLst>
      <p:ext uri="{BB962C8B-B14F-4D97-AF65-F5344CB8AC3E}">
        <p14:creationId xmlns:p14="http://schemas.microsoft.com/office/powerpoint/2010/main" val="161931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40C8-E24A-C981-8014-075FA827280D}"/>
              </a:ext>
            </a:extLst>
          </p:cNvPr>
          <p:cNvSpPr>
            <a:spLocks noGrp="1"/>
          </p:cNvSpPr>
          <p:nvPr>
            <p:ph type="title"/>
          </p:nvPr>
        </p:nvSpPr>
        <p:spPr/>
        <p:txBody>
          <a:bodyPr/>
          <a:lstStyle/>
          <a:p>
            <a:r>
              <a:rPr lang="en-DE" dirty="0"/>
              <a:t>Unfolding with prompt and conv MCEq</a:t>
            </a:r>
          </a:p>
        </p:txBody>
      </p:sp>
      <p:sp>
        <p:nvSpPr>
          <p:cNvPr id="4" name="Date Placeholder 3">
            <a:extLst>
              <a:ext uri="{FF2B5EF4-FFF2-40B4-BE49-F238E27FC236}">
                <a16:creationId xmlns:a16="http://schemas.microsoft.com/office/drawing/2014/main" id="{59C00E13-AB47-7F2B-5A78-B443C9E3EA7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D714DD2-5B65-FF2C-E2B5-D2253BD8EC12}"/>
              </a:ext>
            </a:extLst>
          </p:cNvPr>
          <p:cNvSpPr>
            <a:spLocks noGrp="1"/>
          </p:cNvSpPr>
          <p:nvPr>
            <p:ph type="sldNum" sz="quarter" idx="12"/>
          </p:nvPr>
        </p:nvSpPr>
        <p:spPr/>
        <p:txBody>
          <a:bodyPr/>
          <a:lstStyle/>
          <a:p>
            <a:fld id="{CD8304E6-5469-594D-85BC-E468E92D2243}" type="slidenum">
              <a:rPr lang="en-US" smtClean="0"/>
              <a:t>69</a:t>
            </a:fld>
            <a:endParaRPr lang="en-US"/>
          </a:p>
        </p:txBody>
      </p:sp>
      <p:pic>
        <p:nvPicPr>
          <p:cNvPr id="6" name="Picture 5">
            <a:extLst>
              <a:ext uri="{FF2B5EF4-FFF2-40B4-BE49-F238E27FC236}">
                <a16:creationId xmlns:a16="http://schemas.microsoft.com/office/drawing/2014/main" id="{01B35FC3-BFCF-DCAC-AAD1-3CC2039F48A4}"/>
              </a:ext>
            </a:extLst>
          </p:cNvPr>
          <p:cNvPicPr>
            <a:picLocks noChangeAspect="1"/>
          </p:cNvPicPr>
          <p:nvPr/>
        </p:nvPicPr>
        <p:blipFill>
          <a:blip r:embed="rId2"/>
          <a:stretch>
            <a:fillRect/>
          </a:stretch>
        </p:blipFill>
        <p:spPr>
          <a:xfrm>
            <a:off x="3333509" y="1107440"/>
            <a:ext cx="6862341" cy="5188974"/>
          </a:xfrm>
          <a:prstGeom prst="rect">
            <a:avLst/>
          </a:prstGeom>
        </p:spPr>
      </p:pic>
    </p:spTree>
    <p:extLst>
      <p:ext uri="{BB962C8B-B14F-4D97-AF65-F5344CB8AC3E}">
        <p14:creationId xmlns:p14="http://schemas.microsoft.com/office/powerpoint/2010/main" val="4254790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7DC6E-5F3B-9E22-CA94-943E68C01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A1F0F-628B-E7B2-C4E3-37B371408528}"/>
              </a:ext>
            </a:extLst>
          </p:cNvPr>
          <p:cNvSpPr>
            <a:spLocks noGrp="1"/>
          </p:cNvSpPr>
          <p:nvPr>
            <p:ph type="ctrTitle"/>
          </p:nvPr>
        </p:nvSpPr>
        <p:spPr/>
        <p:txBody>
          <a:bodyPr/>
          <a:lstStyle/>
          <a:p>
            <a:r>
              <a:rPr lang="en-DE" dirty="0"/>
              <a:t>Unfold Event Rate</a:t>
            </a:r>
          </a:p>
        </p:txBody>
      </p:sp>
      <p:sp>
        <p:nvSpPr>
          <p:cNvPr id="3" name="Subtitle 2">
            <a:extLst>
              <a:ext uri="{FF2B5EF4-FFF2-40B4-BE49-F238E27FC236}">
                <a16:creationId xmlns:a16="http://schemas.microsoft.com/office/drawing/2014/main" id="{2318B104-CA6B-5073-6E51-D6363F275DCA}"/>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F7CE8A8D-90AA-1379-C393-FA2A192AE0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7BC7150-BE87-EC84-681A-B5FF76E8F35D}"/>
              </a:ext>
            </a:extLst>
          </p:cNvPr>
          <p:cNvSpPr>
            <a:spLocks noGrp="1"/>
          </p:cNvSpPr>
          <p:nvPr>
            <p:ph type="sldNum" sz="quarter" idx="12"/>
          </p:nvPr>
        </p:nvSpPr>
        <p:spPr/>
        <p:txBody>
          <a:bodyPr/>
          <a:lstStyle/>
          <a:p>
            <a:fld id="{CD8304E6-5469-594D-85BC-E468E92D2243}" type="slidenum">
              <a:rPr lang="en-US" smtClean="0"/>
              <a:t>7</a:t>
            </a:fld>
            <a:endParaRPr lang="en-US"/>
          </a:p>
        </p:txBody>
      </p:sp>
      <p:pic>
        <p:nvPicPr>
          <p:cNvPr id="6" name="Picture 2" descr="Logo Cosmic Interacting Matters">
            <a:extLst>
              <a:ext uri="{FF2B5EF4-FFF2-40B4-BE49-F238E27FC236}">
                <a16:creationId xmlns:a16="http://schemas.microsoft.com/office/drawing/2014/main" id="{C8ED5E49-83DF-0EF4-D244-16DF34BFE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97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F462-9A6D-D97A-2ED6-6EDAC06EB5AC}"/>
              </a:ext>
            </a:extLst>
          </p:cNvPr>
          <p:cNvSpPr>
            <a:spLocks noGrp="1"/>
          </p:cNvSpPr>
          <p:nvPr>
            <p:ph type="title"/>
          </p:nvPr>
        </p:nvSpPr>
        <p:spPr/>
        <p:txBody>
          <a:bodyPr/>
          <a:lstStyle/>
          <a:p>
            <a:r>
              <a:rPr lang="en-DE" dirty="0"/>
              <a:t>Prompt and conv: muon energy at surface for 10 years</a:t>
            </a:r>
          </a:p>
        </p:txBody>
      </p:sp>
      <p:sp>
        <p:nvSpPr>
          <p:cNvPr id="4" name="Date Placeholder 3">
            <a:extLst>
              <a:ext uri="{FF2B5EF4-FFF2-40B4-BE49-F238E27FC236}">
                <a16:creationId xmlns:a16="http://schemas.microsoft.com/office/drawing/2014/main" id="{D27D39E9-CC8E-FF7B-27A6-F49FADE9BC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06D93C0-49BC-2A05-E374-60242ACDB296}"/>
              </a:ext>
            </a:extLst>
          </p:cNvPr>
          <p:cNvSpPr>
            <a:spLocks noGrp="1"/>
          </p:cNvSpPr>
          <p:nvPr>
            <p:ph type="sldNum" sz="quarter" idx="12"/>
          </p:nvPr>
        </p:nvSpPr>
        <p:spPr/>
        <p:txBody>
          <a:bodyPr/>
          <a:lstStyle/>
          <a:p>
            <a:fld id="{CD8304E6-5469-594D-85BC-E468E92D2243}" type="slidenum">
              <a:rPr lang="en-US" smtClean="0"/>
              <a:t>70</a:t>
            </a:fld>
            <a:endParaRPr lang="en-US"/>
          </a:p>
        </p:txBody>
      </p:sp>
      <p:pic>
        <p:nvPicPr>
          <p:cNvPr id="6" name="Picture 5">
            <a:extLst>
              <a:ext uri="{FF2B5EF4-FFF2-40B4-BE49-F238E27FC236}">
                <a16:creationId xmlns:a16="http://schemas.microsoft.com/office/drawing/2014/main" id="{86A4DA38-0910-9361-FFFC-2066C9FB9505}"/>
              </a:ext>
            </a:extLst>
          </p:cNvPr>
          <p:cNvPicPr>
            <a:picLocks noChangeAspect="1"/>
          </p:cNvPicPr>
          <p:nvPr/>
        </p:nvPicPr>
        <p:blipFill>
          <a:blip r:embed="rId2"/>
          <a:stretch>
            <a:fillRect/>
          </a:stretch>
        </p:blipFill>
        <p:spPr>
          <a:xfrm>
            <a:off x="6292485" y="1282700"/>
            <a:ext cx="5753100" cy="4292600"/>
          </a:xfrm>
          <a:prstGeom prst="rect">
            <a:avLst/>
          </a:prstGeom>
        </p:spPr>
      </p:pic>
      <p:pic>
        <p:nvPicPr>
          <p:cNvPr id="7" name="Picture 6">
            <a:extLst>
              <a:ext uri="{FF2B5EF4-FFF2-40B4-BE49-F238E27FC236}">
                <a16:creationId xmlns:a16="http://schemas.microsoft.com/office/drawing/2014/main" id="{7D605056-17F5-B700-4B34-87648D8BC022}"/>
              </a:ext>
            </a:extLst>
          </p:cNvPr>
          <p:cNvPicPr>
            <a:picLocks noChangeAspect="1"/>
          </p:cNvPicPr>
          <p:nvPr/>
        </p:nvPicPr>
        <p:blipFill>
          <a:blip r:embed="rId3"/>
          <a:stretch>
            <a:fillRect/>
          </a:stretch>
        </p:blipFill>
        <p:spPr>
          <a:xfrm>
            <a:off x="145510" y="1282700"/>
            <a:ext cx="5753100" cy="4292600"/>
          </a:xfrm>
          <a:prstGeom prst="rect">
            <a:avLst/>
          </a:prstGeom>
        </p:spPr>
      </p:pic>
    </p:spTree>
    <p:extLst>
      <p:ext uri="{BB962C8B-B14F-4D97-AF65-F5344CB8AC3E}">
        <p14:creationId xmlns:p14="http://schemas.microsoft.com/office/powerpoint/2010/main" val="12778926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2B52-BA38-5A20-9778-0AD0334C9B5C}"/>
              </a:ext>
            </a:extLst>
          </p:cNvPr>
          <p:cNvSpPr>
            <a:spLocks noGrp="1"/>
          </p:cNvSpPr>
          <p:nvPr>
            <p:ph type="title"/>
          </p:nvPr>
        </p:nvSpPr>
        <p:spPr/>
        <p:txBody>
          <a:bodyPr/>
          <a:lstStyle/>
          <a:p>
            <a:r>
              <a:rPr lang="en-DE" dirty="0"/>
              <a:t>Compare all primary fluxes </a:t>
            </a:r>
          </a:p>
        </p:txBody>
      </p:sp>
      <p:sp>
        <p:nvSpPr>
          <p:cNvPr id="4" name="Date Placeholder 3">
            <a:extLst>
              <a:ext uri="{FF2B5EF4-FFF2-40B4-BE49-F238E27FC236}">
                <a16:creationId xmlns:a16="http://schemas.microsoft.com/office/drawing/2014/main" id="{F85D8111-5ED5-9265-D4DE-FA522F1E484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87ACA82-BDDF-76A0-DFAE-DA82EF600E61}"/>
              </a:ext>
            </a:extLst>
          </p:cNvPr>
          <p:cNvSpPr>
            <a:spLocks noGrp="1"/>
          </p:cNvSpPr>
          <p:nvPr>
            <p:ph type="sldNum" sz="quarter" idx="12"/>
          </p:nvPr>
        </p:nvSpPr>
        <p:spPr/>
        <p:txBody>
          <a:bodyPr/>
          <a:lstStyle/>
          <a:p>
            <a:fld id="{CD8304E6-5469-594D-85BC-E468E92D2243}" type="slidenum">
              <a:rPr lang="en-US" smtClean="0"/>
              <a:t>71</a:t>
            </a:fld>
            <a:endParaRPr lang="en-US"/>
          </a:p>
        </p:txBody>
      </p:sp>
      <p:pic>
        <p:nvPicPr>
          <p:cNvPr id="6" name="Picture 5">
            <a:extLst>
              <a:ext uri="{FF2B5EF4-FFF2-40B4-BE49-F238E27FC236}">
                <a16:creationId xmlns:a16="http://schemas.microsoft.com/office/drawing/2014/main" id="{C90A00F4-19F0-BD73-1917-392D38792E2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A39F173A-9250-71A7-5C2B-F74D51095C4D}"/>
              </a:ext>
            </a:extLst>
          </p:cNvPr>
          <p:cNvPicPr>
            <a:picLocks noChangeAspect="1"/>
          </p:cNvPicPr>
          <p:nvPr/>
        </p:nvPicPr>
        <p:blipFill>
          <a:blip r:embed="rId3"/>
          <a:stretch>
            <a:fillRect/>
          </a:stretch>
        </p:blipFill>
        <p:spPr>
          <a:xfrm>
            <a:off x="6292485" y="1282700"/>
            <a:ext cx="5753100" cy="4292600"/>
          </a:xfrm>
          <a:prstGeom prst="rect">
            <a:avLst/>
          </a:prstGeom>
        </p:spPr>
      </p:pic>
    </p:spTree>
    <p:extLst>
      <p:ext uri="{BB962C8B-B14F-4D97-AF65-F5344CB8AC3E}">
        <p14:creationId xmlns:p14="http://schemas.microsoft.com/office/powerpoint/2010/main" val="9449017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Angular reconstructions: DNN vs. SplineMPE</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3"/>
          <a:stretch>
            <a:fillRect/>
          </a:stretch>
        </p:blipFill>
        <p:spPr>
          <a:xfrm>
            <a:off x="81393" y="1455347"/>
            <a:ext cx="7139192" cy="3511215"/>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72</a:t>
            </a:fld>
            <a:endParaRPr lang="en-US"/>
          </a:p>
        </p:txBody>
      </p:sp>
      <p:sp>
        <p:nvSpPr>
          <p:cNvPr id="9" name="TextBox 8">
            <a:extLst>
              <a:ext uri="{FF2B5EF4-FFF2-40B4-BE49-F238E27FC236}">
                <a16:creationId xmlns:a16="http://schemas.microsoft.com/office/drawing/2014/main" id="{685E1062-3A6D-2DC4-B2DF-8BF9E98CD806}"/>
              </a:ext>
            </a:extLst>
          </p:cNvPr>
          <p:cNvSpPr txBox="1"/>
          <p:nvPr/>
        </p:nvSpPr>
        <p:spPr>
          <a:xfrm>
            <a:off x="1326672" y="5147448"/>
            <a:ext cx="10456356" cy="1200329"/>
          </a:xfrm>
          <a:prstGeom prst="rect">
            <a:avLst/>
          </a:prstGeom>
          <a:noFill/>
        </p:spPr>
        <p:txBody>
          <a:bodyPr wrap="square" rtlCol="0">
            <a:spAutoFit/>
          </a:bodyPr>
          <a:lstStyle/>
          <a:p>
            <a:pPr marL="285750" indent="-285750">
              <a:buFont typeface="Wingdings" pitchFamily="2" charset="2"/>
              <a:buChar char="§"/>
            </a:pPr>
            <a:r>
              <a:rPr lang="en-DE" dirty="0"/>
              <a:t>Only small improvement at energies around 1 PeV</a:t>
            </a:r>
          </a:p>
          <a:p>
            <a:pPr marL="285750" indent="-285750">
              <a:buFont typeface="Wingdings" pitchFamily="2" charset="2"/>
              <a:buChar char="§"/>
            </a:pPr>
            <a:r>
              <a:rPr lang="en-DE" dirty="0"/>
              <a:t>Countours are larger</a:t>
            </a:r>
          </a:p>
          <a:p>
            <a:pPr marL="285750" indent="-285750">
              <a:buFont typeface="Wingdings" pitchFamily="2" charset="2"/>
              <a:buChar char="§"/>
            </a:pPr>
            <a:r>
              <a:rPr lang="en-DE" dirty="0"/>
              <a:t>Additional runtime</a:t>
            </a:r>
          </a:p>
          <a:p>
            <a:r>
              <a:rPr lang="en-DE" dirty="0">
                <a:solidFill>
                  <a:srgbClr val="74B942"/>
                </a:solidFill>
              </a:rPr>
              <a:t>-&gt; </a:t>
            </a:r>
            <a:r>
              <a:rPr lang="en-GB" dirty="0">
                <a:solidFill>
                  <a:srgbClr val="74B942"/>
                </a:solidFill>
              </a:rPr>
              <a:t>U</a:t>
            </a:r>
            <a:r>
              <a:rPr lang="en-DE" dirty="0">
                <a:solidFill>
                  <a:srgbClr val="74B942"/>
                </a:solidFill>
              </a:rPr>
              <a:t>se only DNN reconstruction, since we do not need the best angular resolution </a:t>
            </a:r>
          </a:p>
        </p:txBody>
      </p:sp>
      <p:pic>
        <p:nvPicPr>
          <p:cNvPr id="10" name="Picture 9">
            <a:extLst>
              <a:ext uri="{FF2B5EF4-FFF2-40B4-BE49-F238E27FC236}">
                <a16:creationId xmlns:a16="http://schemas.microsoft.com/office/drawing/2014/main" id="{D807E76D-2686-C82D-A982-13994A079B5C}"/>
              </a:ext>
            </a:extLst>
          </p:cNvPr>
          <p:cNvPicPr>
            <a:picLocks noChangeAspect="1"/>
          </p:cNvPicPr>
          <p:nvPr/>
        </p:nvPicPr>
        <p:blipFill>
          <a:blip r:embed="rId4"/>
          <a:stretch>
            <a:fillRect/>
          </a:stretch>
        </p:blipFill>
        <p:spPr>
          <a:xfrm>
            <a:off x="7244189" y="1490546"/>
            <a:ext cx="4866418" cy="3631014"/>
          </a:xfrm>
          <a:prstGeom prst="rect">
            <a:avLst/>
          </a:prstGeom>
        </p:spPr>
      </p:pic>
      <p:cxnSp>
        <p:nvCxnSpPr>
          <p:cNvPr id="3" name="Straight Arrow Connector 2">
            <a:extLst>
              <a:ext uri="{FF2B5EF4-FFF2-40B4-BE49-F238E27FC236}">
                <a16:creationId xmlns:a16="http://schemas.microsoft.com/office/drawing/2014/main" id="{AA372EC8-78BA-A4D8-4241-F42D89F0F362}"/>
              </a:ext>
            </a:extLst>
          </p:cNvPr>
          <p:cNvCxnSpPr>
            <a:cxnSpLocks/>
            <a:stCxn id="6" idx="2"/>
          </p:cNvCxnSpPr>
          <p:nvPr/>
        </p:nvCxnSpPr>
        <p:spPr>
          <a:xfrm>
            <a:off x="1944688" y="2104853"/>
            <a:ext cx="314569" cy="392375"/>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567F274-5939-A185-8212-1F34E0C11DCF}"/>
              </a:ext>
            </a:extLst>
          </p:cNvPr>
          <p:cNvSpPr txBox="1"/>
          <p:nvPr/>
        </p:nvSpPr>
        <p:spPr>
          <a:xfrm>
            <a:off x="1081088" y="1827854"/>
            <a:ext cx="1727200" cy="276999"/>
          </a:xfrm>
          <a:prstGeom prst="rect">
            <a:avLst/>
          </a:prstGeom>
          <a:noFill/>
        </p:spPr>
        <p:txBody>
          <a:bodyPr wrap="square" rtlCol="0">
            <a:spAutoFit/>
          </a:bodyPr>
          <a:lstStyle/>
          <a:p>
            <a:r>
              <a:rPr lang="en-DE" sz="1200" dirty="0">
                <a:solidFill>
                  <a:srgbClr val="74B942"/>
                </a:solidFill>
              </a:rPr>
              <a:t>DNN contours</a:t>
            </a:r>
          </a:p>
        </p:txBody>
      </p:sp>
      <p:sp>
        <p:nvSpPr>
          <p:cNvPr id="8" name="TextBox 7">
            <a:extLst>
              <a:ext uri="{FF2B5EF4-FFF2-40B4-BE49-F238E27FC236}">
                <a16:creationId xmlns:a16="http://schemas.microsoft.com/office/drawing/2014/main" id="{6AA8E826-8C94-6EF3-35A4-41AAE5B99DA0}"/>
              </a:ext>
            </a:extLst>
          </p:cNvPr>
          <p:cNvSpPr txBox="1"/>
          <p:nvPr/>
        </p:nvSpPr>
        <p:spPr>
          <a:xfrm>
            <a:off x="10730071" y="2382087"/>
            <a:ext cx="1247457" cy="369332"/>
          </a:xfrm>
          <a:prstGeom prst="rect">
            <a:avLst/>
          </a:prstGeom>
          <a:noFill/>
        </p:spPr>
        <p:txBody>
          <a:bodyPr wrap="none" rtlCol="0">
            <a:spAutoFit/>
          </a:bodyPr>
          <a:lstStyle/>
          <a:p>
            <a:r>
              <a:rPr lang="en-DE" dirty="0"/>
              <a:t>DNN: ~6ms</a:t>
            </a:r>
          </a:p>
        </p:txBody>
      </p:sp>
    </p:spTree>
    <p:extLst>
      <p:ext uri="{BB962C8B-B14F-4D97-AF65-F5344CB8AC3E}">
        <p14:creationId xmlns:p14="http://schemas.microsoft.com/office/powerpoint/2010/main" val="15526268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47CB-6AA6-BB51-9899-C81AFDA14904}"/>
              </a:ext>
            </a:extLst>
          </p:cNvPr>
          <p:cNvSpPr>
            <a:spLocks noGrp="1"/>
          </p:cNvSpPr>
          <p:nvPr>
            <p:ph type="ctrTitle"/>
          </p:nvPr>
        </p:nvSpPr>
        <p:spPr/>
        <p:txBody>
          <a:bodyPr/>
          <a:lstStyle/>
          <a:p>
            <a:r>
              <a:rPr lang="en-DE" dirty="0"/>
              <a:t>Forward fit</a:t>
            </a:r>
          </a:p>
        </p:txBody>
      </p:sp>
      <p:sp>
        <p:nvSpPr>
          <p:cNvPr id="3" name="Subtitle 2">
            <a:extLst>
              <a:ext uri="{FF2B5EF4-FFF2-40B4-BE49-F238E27FC236}">
                <a16:creationId xmlns:a16="http://schemas.microsoft.com/office/drawing/2014/main" id="{BFD30378-06E2-8C38-074F-047985A6A14E}"/>
              </a:ext>
            </a:extLst>
          </p:cNvPr>
          <p:cNvSpPr>
            <a:spLocks noGrp="1"/>
          </p:cNvSpPr>
          <p:nvPr>
            <p:ph type="subTitle" idx="1"/>
          </p:nvPr>
        </p:nvSpPr>
        <p:spPr/>
        <p:txBody>
          <a:bodyPr/>
          <a:lstStyle/>
          <a:p>
            <a:endParaRPr lang="en-DE" dirty="0"/>
          </a:p>
        </p:txBody>
      </p:sp>
      <p:sp>
        <p:nvSpPr>
          <p:cNvPr id="4" name="Date Placeholder 3">
            <a:extLst>
              <a:ext uri="{FF2B5EF4-FFF2-40B4-BE49-F238E27FC236}">
                <a16:creationId xmlns:a16="http://schemas.microsoft.com/office/drawing/2014/main" id="{B1C29E16-E539-4663-F2FE-F80B6A893F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02384FE-8F3E-3F17-FC40-5B6406924496}"/>
              </a:ext>
            </a:extLst>
          </p:cNvPr>
          <p:cNvSpPr>
            <a:spLocks noGrp="1"/>
          </p:cNvSpPr>
          <p:nvPr>
            <p:ph type="sldNum" sz="quarter" idx="12"/>
          </p:nvPr>
        </p:nvSpPr>
        <p:spPr/>
        <p:txBody>
          <a:bodyPr/>
          <a:lstStyle/>
          <a:p>
            <a:fld id="{CD8304E6-5469-594D-85BC-E468E92D2243}" type="slidenum">
              <a:rPr lang="en-US" smtClean="0"/>
              <a:t>73</a:t>
            </a:fld>
            <a:endParaRPr lang="en-US"/>
          </a:p>
        </p:txBody>
      </p:sp>
    </p:spTree>
    <p:extLst>
      <p:ext uri="{BB962C8B-B14F-4D97-AF65-F5344CB8AC3E}">
        <p14:creationId xmlns:p14="http://schemas.microsoft.com/office/powerpoint/2010/main" val="1003153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62A6E-A411-938C-7461-29919208C3F6}"/>
              </a:ext>
            </a:extLst>
          </p:cNvPr>
          <p:cNvPicPr>
            <a:picLocks noChangeAspect="1"/>
          </p:cNvPicPr>
          <p:nvPr/>
        </p:nvPicPr>
        <p:blipFill>
          <a:blip r:embed="rId2"/>
          <a:stretch>
            <a:fillRect/>
          </a:stretch>
        </p:blipFill>
        <p:spPr>
          <a:xfrm>
            <a:off x="6215442" y="2146739"/>
            <a:ext cx="5368941" cy="4005400"/>
          </a:xfrm>
          <a:prstGeom prst="rect">
            <a:avLst/>
          </a:prstGeom>
        </p:spPr>
      </p:pic>
      <p:pic>
        <p:nvPicPr>
          <p:cNvPr id="3" name="Picture 2">
            <a:extLst>
              <a:ext uri="{FF2B5EF4-FFF2-40B4-BE49-F238E27FC236}">
                <a16:creationId xmlns:a16="http://schemas.microsoft.com/office/drawing/2014/main" id="{CC87164E-3825-272E-2E70-CF58817CBAAA}"/>
              </a:ext>
            </a:extLst>
          </p:cNvPr>
          <p:cNvPicPr>
            <a:picLocks noChangeAspect="1"/>
          </p:cNvPicPr>
          <p:nvPr/>
        </p:nvPicPr>
        <p:blipFill>
          <a:blip r:embed="rId3"/>
          <a:stretch>
            <a:fillRect/>
          </a:stretch>
        </p:blipFill>
        <p:spPr>
          <a:xfrm>
            <a:off x="287673" y="2146739"/>
            <a:ext cx="5368940" cy="4005400"/>
          </a:xfrm>
          <a:prstGeom prst="rect">
            <a:avLst/>
          </a:prstGeom>
        </p:spPr>
      </p:pic>
      <p:sp>
        <p:nvSpPr>
          <p:cNvPr id="2" name="Title 1">
            <a:extLst>
              <a:ext uri="{FF2B5EF4-FFF2-40B4-BE49-F238E27FC236}">
                <a16:creationId xmlns:a16="http://schemas.microsoft.com/office/drawing/2014/main" id="{13EECCC0-81CA-A109-6BC9-2FB19DDE2578}"/>
              </a:ext>
            </a:extLst>
          </p:cNvPr>
          <p:cNvSpPr>
            <a:spLocks noGrp="1"/>
          </p:cNvSpPr>
          <p:nvPr>
            <p:ph type="title"/>
          </p:nvPr>
        </p:nvSpPr>
        <p:spPr/>
        <p:txBody>
          <a:bodyPr>
            <a:normAutofit/>
          </a:bodyPr>
          <a:lstStyle/>
          <a:p>
            <a:r>
              <a:rPr lang="en-DE" dirty="0"/>
              <a:t>Expected muons for 10 years: leading vs. bundle energy (GSF)</a:t>
            </a:r>
          </a:p>
        </p:txBody>
      </p:sp>
      <p:sp>
        <p:nvSpPr>
          <p:cNvPr id="4" name="Date Placeholder 3">
            <a:extLst>
              <a:ext uri="{FF2B5EF4-FFF2-40B4-BE49-F238E27FC236}">
                <a16:creationId xmlns:a16="http://schemas.microsoft.com/office/drawing/2014/main" id="{76D51072-A771-182E-D4EE-1628C0CCB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1E5B0B-5DBE-EDD4-BE13-64C298B4CB99}"/>
              </a:ext>
            </a:extLst>
          </p:cNvPr>
          <p:cNvSpPr>
            <a:spLocks noGrp="1"/>
          </p:cNvSpPr>
          <p:nvPr>
            <p:ph type="sldNum" sz="quarter" idx="12"/>
          </p:nvPr>
        </p:nvSpPr>
        <p:spPr/>
        <p:txBody>
          <a:bodyPr/>
          <a:lstStyle/>
          <a:p>
            <a:fld id="{CD8304E6-5469-594D-85BC-E468E92D2243}" type="slidenum">
              <a:rPr lang="en-US" smtClean="0"/>
              <a:t>74</a:t>
            </a:fld>
            <a:endParaRPr lang="en-US"/>
          </a:p>
        </p:txBody>
      </p:sp>
      <p:sp>
        <p:nvSpPr>
          <p:cNvPr id="11" name="TextBox 10">
            <a:extLst>
              <a:ext uri="{FF2B5EF4-FFF2-40B4-BE49-F238E27FC236}">
                <a16:creationId xmlns:a16="http://schemas.microsoft.com/office/drawing/2014/main" id="{D53989D6-3A80-43A8-7D42-1B86F7881A58}"/>
              </a:ext>
            </a:extLst>
          </p:cNvPr>
          <p:cNvSpPr txBox="1"/>
          <p:nvPr/>
        </p:nvSpPr>
        <p:spPr>
          <a:xfrm>
            <a:off x="3742123" y="6139543"/>
            <a:ext cx="6116251" cy="584775"/>
          </a:xfrm>
          <a:prstGeom prst="rect">
            <a:avLst/>
          </a:prstGeom>
          <a:noFill/>
        </p:spPr>
        <p:txBody>
          <a:bodyPr wrap="square" rtlCol="0">
            <a:spAutoFit/>
          </a:bodyPr>
          <a:lstStyle/>
          <a:p>
            <a:pPr marL="285750" indent="-285750">
              <a:buFont typeface="Wingdings" pitchFamily="2" charset="2"/>
              <a:buChar char="Ø"/>
            </a:pPr>
            <a:r>
              <a:rPr lang="en-DE" sz="1600" dirty="0">
                <a:solidFill>
                  <a:schemeClr val="accent6"/>
                </a:solidFill>
              </a:rPr>
              <a:t>Both leading and bundle energy are sensitive to detect prompt</a:t>
            </a:r>
          </a:p>
          <a:p>
            <a:pPr marL="285750" indent="-285750">
              <a:buFont typeface="Wingdings" pitchFamily="2" charset="2"/>
              <a:buChar char="Ø"/>
            </a:pPr>
            <a:r>
              <a:rPr lang="en-DE" sz="1600" dirty="0">
                <a:solidFill>
                  <a:schemeClr val="accent6"/>
                </a:solidFill>
              </a:rPr>
              <a:t>Leading muon energy is more sensitive </a:t>
            </a:r>
          </a:p>
        </p:txBody>
      </p:sp>
      <p:sp>
        <p:nvSpPr>
          <p:cNvPr id="9" name="Oval 8">
            <a:extLst>
              <a:ext uri="{FF2B5EF4-FFF2-40B4-BE49-F238E27FC236}">
                <a16:creationId xmlns:a16="http://schemas.microsoft.com/office/drawing/2014/main" id="{AD965EDF-68DA-81F8-28DF-D32F2D223701}"/>
              </a:ext>
            </a:extLst>
          </p:cNvPr>
          <p:cNvSpPr/>
          <p:nvPr/>
        </p:nvSpPr>
        <p:spPr>
          <a:xfrm>
            <a:off x="9858375" y="4849547"/>
            <a:ext cx="1495426" cy="692273"/>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741E45A7-46FD-DD7C-2FA6-45885CE1FEA7}"/>
              </a:ext>
            </a:extLst>
          </p:cNvPr>
          <p:cNvSpPr/>
          <p:nvPr/>
        </p:nvSpPr>
        <p:spPr>
          <a:xfrm>
            <a:off x="3075709" y="4827744"/>
            <a:ext cx="1541262" cy="714076"/>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595F4DF6-BFC1-34F8-EE49-CE92526736D0}"/>
              </a:ext>
            </a:extLst>
          </p:cNvPr>
          <p:cNvSpPr txBox="1"/>
          <p:nvPr/>
        </p:nvSpPr>
        <p:spPr>
          <a:xfrm>
            <a:off x="1461486" y="4449486"/>
            <a:ext cx="1205458" cy="307777"/>
          </a:xfrm>
          <a:prstGeom prst="rect">
            <a:avLst/>
          </a:prstGeom>
          <a:noFill/>
        </p:spPr>
        <p:txBody>
          <a:bodyPr wrap="none" rtlCol="0">
            <a:spAutoFit/>
          </a:bodyPr>
          <a:lstStyle/>
          <a:p>
            <a:r>
              <a:rPr lang="en-DE" sz="1400" dirty="0"/>
              <a:t>L2 MuonFilter</a:t>
            </a:r>
          </a:p>
        </p:txBody>
      </p:sp>
      <p:sp>
        <p:nvSpPr>
          <p:cNvPr id="8" name="TextBox 7">
            <a:extLst>
              <a:ext uri="{FF2B5EF4-FFF2-40B4-BE49-F238E27FC236}">
                <a16:creationId xmlns:a16="http://schemas.microsoft.com/office/drawing/2014/main" id="{934AAF75-47B7-DA2B-D545-FA25C4D81860}"/>
              </a:ext>
            </a:extLst>
          </p:cNvPr>
          <p:cNvSpPr txBox="1"/>
          <p:nvPr/>
        </p:nvSpPr>
        <p:spPr>
          <a:xfrm>
            <a:off x="7345541" y="4449485"/>
            <a:ext cx="1205458" cy="307777"/>
          </a:xfrm>
          <a:prstGeom prst="rect">
            <a:avLst/>
          </a:prstGeom>
          <a:noFill/>
        </p:spPr>
        <p:txBody>
          <a:bodyPr wrap="none" rtlCol="0">
            <a:spAutoFit/>
          </a:bodyPr>
          <a:lstStyle/>
          <a:p>
            <a:r>
              <a:rPr lang="en-DE" sz="1400" dirty="0"/>
              <a:t>L2 MuonFilter</a:t>
            </a:r>
          </a:p>
        </p:txBody>
      </p:sp>
      <p:pic>
        <p:nvPicPr>
          <p:cNvPr id="12" name="Picture 2" descr="Logo Cosmic Interacting Matters">
            <a:extLst>
              <a:ext uri="{FF2B5EF4-FFF2-40B4-BE49-F238E27FC236}">
                <a16:creationId xmlns:a16="http://schemas.microsoft.com/office/drawing/2014/main" id="{013334C4-5A06-621A-1178-83CAF9FE6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15AB8EB-8229-5366-CECD-0806875B4666}"/>
              </a:ext>
            </a:extLst>
          </p:cNvPr>
          <p:cNvSpPr txBox="1"/>
          <p:nvPr/>
        </p:nvSpPr>
        <p:spPr>
          <a:xfrm>
            <a:off x="1080655" y="1316182"/>
            <a:ext cx="5921044" cy="646331"/>
          </a:xfrm>
          <a:prstGeom prst="rect">
            <a:avLst/>
          </a:prstGeom>
          <a:noFill/>
        </p:spPr>
        <p:txBody>
          <a:bodyPr wrap="none" rtlCol="0">
            <a:spAutoFit/>
          </a:bodyPr>
          <a:lstStyle/>
          <a:p>
            <a:pPr marL="285750" indent="-285750">
              <a:buFont typeface="Wingdings" pitchFamily="2" charset="2"/>
              <a:buChar char="§"/>
            </a:pPr>
            <a:r>
              <a:rPr lang="en-DE" dirty="0"/>
              <a:t>leading: energy of most energetic muon in a muon bundle</a:t>
            </a:r>
          </a:p>
          <a:p>
            <a:pPr marL="285750" indent="-285750">
              <a:buFont typeface="Wingdings" pitchFamily="2" charset="2"/>
              <a:buChar char="§"/>
            </a:pPr>
            <a:r>
              <a:rPr lang="en-DE" dirty="0"/>
              <a:t>bundle: sum of energies of all muons of the bundle</a:t>
            </a:r>
          </a:p>
        </p:txBody>
      </p:sp>
    </p:spTree>
    <p:extLst>
      <p:ext uri="{BB962C8B-B14F-4D97-AF65-F5344CB8AC3E}">
        <p14:creationId xmlns:p14="http://schemas.microsoft.com/office/powerpoint/2010/main" val="27195507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F335-0DF1-5E81-EE42-EF5E9D6BA8FD}"/>
              </a:ext>
            </a:extLst>
          </p:cNvPr>
          <p:cNvSpPr>
            <a:spLocks noGrp="1"/>
          </p:cNvSpPr>
          <p:nvPr>
            <p:ph type="title"/>
          </p:nvPr>
        </p:nvSpPr>
        <p:spPr/>
        <p:txBody>
          <a:bodyPr/>
          <a:lstStyle/>
          <a:p>
            <a:r>
              <a:rPr lang="en-DE" dirty="0"/>
              <a:t>Pseudo data sampling</a:t>
            </a:r>
          </a:p>
        </p:txBody>
      </p:sp>
      <p:sp>
        <p:nvSpPr>
          <p:cNvPr id="4" name="Date Placeholder 3">
            <a:extLst>
              <a:ext uri="{FF2B5EF4-FFF2-40B4-BE49-F238E27FC236}">
                <a16:creationId xmlns:a16="http://schemas.microsoft.com/office/drawing/2014/main" id="{FF554441-40EA-3F7B-BFB6-484497EF0B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B2466FF-C984-D087-6784-649291658C9F}"/>
              </a:ext>
            </a:extLst>
          </p:cNvPr>
          <p:cNvSpPr>
            <a:spLocks noGrp="1"/>
          </p:cNvSpPr>
          <p:nvPr>
            <p:ph type="sldNum" sz="quarter" idx="12"/>
          </p:nvPr>
        </p:nvSpPr>
        <p:spPr/>
        <p:txBody>
          <a:bodyPr/>
          <a:lstStyle/>
          <a:p>
            <a:fld id="{CD8304E6-5469-594D-85BC-E468E92D2243}" type="slidenum">
              <a:rPr lang="en-US" smtClean="0"/>
              <a:t>75</a:t>
            </a:fld>
            <a:endParaRPr lang="en-US"/>
          </a:p>
        </p:txBody>
      </p:sp>
      <p:sp>
        <p:nvSpPr>
          <p:cNvPr id="3" name="TextBox 2">
            <a:extLst>
              <a:ext uri="{FF2B5EF4-FFF2-40B4-BE49-F238E27FC236}">
                <a16:creationId xmlns:a16="http://schemas.microsoft.com/office/drawing/2014/main" id="{AA34C1D8-32F5-BB63-A663-0F1DFC0A60F5}"/>
              </a:ext>
            </a:extLst>
          </p:cNvPr>
          <p:cNvSpPr txBox="1"/>
          <p:nvPr/>
        </p:nvSpPr>
        <p:spPr>
          <a:xfrm>
            <a:off x="3403600" y="5927408"/>
            <a:ext cx="5384800" cy="369332"/>
          </a:xfrm>
          <a:prstGeom prst="rect">
            <a:avLst/>
          </a:prstGeom>
          <a:noFill/>
        </p:spPr>
        <p:txBody>
          <a:bodyPr wrap="square" rtlCol="0">
            <a:spAutoFit/>
          </a:bodyPr>
          <a:lstStyle/>
          <a:p>
            <a:pPr marL="285750" indent="-285750">
              <a:buFont typeface="Wingdings" pitchFamily="2" charset="2"/>
              <a:buChar char="Ø"/>
            </a:pPr>
            <a:r>
              <a:rPr lang="en-DE" dirty="0">
                <a:solidFill>
                  <a:schemeClr val="accent6"/>
                </a:solidFill>
              </a:rPr>
              <a:t>Tagging allows scaling of prompt by factor n</a:t>
            </a:r>
            <a:r>
              <a:rPr lang="en-DE" baseline="-25000" dirty="0">
                <a:solidFill>
                  <a:schemeClr val="accent6"/>
                </a:solidFill>
              </a:rPr>
              <a:t>pr</a:t>
            </a:r>
            <a:endParaRPr lang="en-DE" dirty="0">
              <a:solidFill>
                <a:schemeClr val="accent6"/>
              </a:solidFill>
            </a:endParaRPr>
          </a:p>
        </p:txBody>
      </p:sp>
      <p:pic>
        <p:nvPicPr>
          <p:cNvPr id="6" name="Picture 5">
            <a:extLst>
              <a:ext uri="{FF2B5EF4-FFF2-40B4-BE49-F238E27FC236}">
                <a16:creationId xmlns:a16="http://schemas.microsoft.com/office/drawing/2014/main" id="{DAA23221-2778-C0B7-BA30-18FAB679528A}"/>
              </a:ext>
            </a:extLst>
          </p:cNvPr>
          <p:cNvPicPr>
            <a:picLocks noChangeAspect="1"/>
          </p:cNvPicPr>
          <p:nvPr/>
        </p:nvPicPr>
        <p:blipFill>
          <a:blip r:embed="rId2"/>
          <a:stretch>
            <a:fillRect/>
          </a:stretch>
        </p:blipFill>
        <p:spPr>
          <a:xfrm>
            <a:off x="6214598" y="1336040"/>
            <a:ext cx="5674859" cy="4233625"/>
          </a:xfrm>
          <a:prstGeom prst="rect">
            <a:avLst/>
          </a:prstGeom>
        </p:spPr>
      </p:pic>
      <p:pic>
        <p:nvPicPr>
          <p:cNvPr id="7" name="Picture 6">
            <a:extLst>
              <a:ext uri="{FF2B5EF4-FFF2-40B4-BE49-F238E27FC236}">
                <a16:creationId xmlns:a16="http://schemas.microsoft.com/office/drawing/2014/main" id="{DF6AA7A4-4EDC-2BEF-FDCF-D24713A92B64}"/>
              </a:ext>
            </a:extLst>
          </p:cNvPr>
          <p:cNvPicPr>
            <a:picLocks noChangeAspect="1"/>
          </p:cNvPicPr>
          <p:nvPr/>
        </p:nvPicPr>
        <p:blipFill>
          <a:blip r:embed="rId3"/>
          <a:stretch>
            <a:fillRect/>
          </a:stretch>
        </p:blipFill>
        <p:spPr>
          <a:xfrm>
            <a:off x="284528" y="1336040"/>
            <a:ext cx="5656844" cy="4233625"/>
          </a:xfrm>
          <a:prstGeom prst="rect">
            <a:avLst/>
          </a:prstGeom>
        </p:spPr>
      </p:pic>
      <p:pic>
        <p:nvPicPr>
          <p:cNvPr id="8" name="Picture 2" descr="Logo Cosmic Interacting Matters">
            <a:extLst>
              <a:ext uri="{FF2B5EF4-FFF2-40B4-BE49-F238E27FC236}">
                <a16:creationId xmlns:a16="http://schemas.microsoft.com/office/drawing/2014/main" id="{D42836FF-0275-354A-8D0B-E2F39E2DEE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5F051A-D8AA-0A55-D5CE-65DAB1D2668C}"/>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8639070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797BE5-D2EE-58B3-CCDA-F7D9CEAE984A}"/>
              </a:ext>
            </a:extLst>
          </p:cNvPr>
          <p:cNvPicPr>
            <a:picLocks noChangeAspect="1"/>
          </p:cNvPicPr>
          <p:nvPr/>
        </p:nvPicPr>
        <p:blipFill>
          <a:blip r:embed="rId2"/>
          <a:stretch>
            <a:fillRect/>
          </a:stretch>
        </p:blipFill>
        <p:spPr>
          <a:xfrm>
            <a:off x="6777295" y="1300974"/>
            <a:ext cx="5232912" cy="4863530"/>
          </a:xfrm>
          <a:prstGeom prst="rect">
            <a:avLst/>
          </a:prstGeom>
        </p:spPr>
      </p:pic>
      <p:sp>
        <p:nvSpPr>
          <p:cNvPr id="2" name="Title 1">
            <a:extLst>
              <a:ext uri="{FF2B5EF4-FFF2-40B4-BE49-F238E27FC236}">
                <a16:creationId xmlns:a16="http://schemas.microsoft.com/office/drawing/2014/main" id="{A7A3F6E2-73F4-EA5B-0662-82BE9E26AB06}"/>
              </a:ext>
            </a:extLst>
          </p:cNvPr>
          <p:cNvSpPr>
            <a:spLocks noGrp="1"/>
          </p:cNvSpPr>
          <p:nvPr>
            <p:ph type="title"/>
          </p:nvPr>
        </p:nvSpPr>
        <p:spPr/>
        <p:txBody>
          <a:bodyPr>
            <a:normAutofit/>
          </a:bodyPr>
          <a:lstStyle/>
          <a:p>
            <a:r>
              <a:rPr lang="en-GB" dirty="0"/>
              <a:t>Poisson likelihood fit performed in leading muon energy</a:t>
            </a:r>
            <a:endParaRPr lang="en-DE" dirty="0"/>
          </a:p>
        </p:txBody>
      </p:sp>
      <p:sp>
        <p:nvSpPr>
          <p:cNvPr id="4" name="Date Placeholder 3">
            <a:extLst>
              <a:ext uri="{FF2B5EF4-FFF2-40B4-BE49-F238E27FC236}">
                <a16:creationId xmlns:a16="http://schemas.microsoft.com/office/drawing/2014/main" id="{5CF573ED-111C-A97A-DEB4-3194E2FE117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7821597-BA4C-2B45-6D66-566632A1A200}"/>
              </a:ext>
            </a:extLst>
          </p:cNvPr>
          <p:cNvSpPr>
            <a:spLocks noGrp="1"/>
          </p:cNvSpPr>
          <p:nvPr>
            <p:ph type="sldNum" sz="quarter" idx="12"/>
          </p:nvPr>
        </p:nvSpPr>
        <p:spPr/>
        <p:txBody>
          <a:bodyPr/>
          <a:lstStyle/>
          <a:p>
            <a:fld id="{CD8304E6-5469-594D-85BC-E468E92D2243}" type="slidenum">
              <a:rPr lang="en-US" smtClean="0"/>
              <a:t>76</a:t>
            </a:fld>
            <a:endParaRPr lang="en-US"/>
          </a:p>
        </p:txBody>
      </p:sp>
      <p:sp>
        <p:nvSpPr>
          <p:cNvPr id="3" name="TextBox 2">
            <a:extLst>
              <a:ext uri="{FF2B5EF4-FFF2-40B4-BE49-F238E27FC236}">
                <a16:creationId xmlns:a16="http://schemas.microsoft.com/office/drawing/2014/main" id="{E5B11366-863A-824B-C2EE-8FA3260532B2}"/>
              </a:ext>
            </a:extLst>
          </p:cNvPr>
          <p:cNvSpPr txBox="1"/>
          <p:nvPr/>
        </p:nvSpPr>
        <p:spPr>
          <a:xfrm>
            <a:off x="7781702" y="6066589"/>
            <a:ext cx="3636145" cy="646331"/>
          </a:xfrm>
          <a:prstGeom prst="rect">
            <a:avLst/>
          </a:prstGeom>
          <a:noFill/>
        </p:spPr>
        <p:txBody>
          <a:bodyPr wrap="square" rtlCol="0">
            <a:spAutoFit/>
          </a:bodyPr>
          <a:lstStyle/>
          <a:p>
            <a:pPr marL="285750" indent="-285750">
              <a:buFont typeface="Wingdings" pitchFamily="2" charset="2"/>
              <a:buChar char="Ø"/>
            </a:pPr>
            <a:r>
              <a:rPr lang="en-GB" dirty="0">
                <a:solidFill>
                  <a:schemeClr val="accent6"/>
                </a:solidFill>
              </a:rPr>
              <a:t>B</a:t>
            </a:r>
            <a:r>
              <a:rPr lang="en-DE" dirty="0">
                <a:solidFill>
                  <a:schemeClr val="accent6"/>
                </a:solidFill>
              </a:rPr>
              <a:t>ias starts at a prompt normalization of ~0.1</a:t>
            </a:r>
          </a:p>
        </p:txBody>
      </p:sp>
      <p:pic>
        <p:nvPicPr>
          <p:cNvPr id="9" name="Picture 8">
            <a:extLst>
              <a:ext uri="{FF2B5EF4-FFF2-40B4-BE49-F238E27FC236}">
                <a16:creationId xmlns:a16="http://schemas.microsoft.com/office/drawing/2014/main" id="{1FC3C94A-C537-2369-8F41-03D4DBB8AD69}"/>
              </a:ext>
            </a:extLst>
          </p:cNvPr>
          <p:cNvPicPr>
            <a:picLocks noChangeAspect="1"/>
          </p:cNvPicPr>
          <p:nvPr/>
        </p:nvPicPr>
        <p:blipFill>
          <a:blip r:embed="rId3"/>
          <a:stretch>
            <a:fillRect/>
          </a:stretch>
        </p:blipFill>
        <p:spPr>
          <a:xfrm>
            <a:off x="799931" y="2618719"/>
            <a:ext cx="5670550" cy="367444"/>
          </a:xfrm>
          <a:prstGeom prst="rect">
            <a:avLst/>
          </a:prstGeom>
        </p:spPr>
      </p:pic>
      <p:pic>
        <p:nvPicPr>
          <p:cNvPr id="12" name="Picture 11">
            <a:extLst>
              <a:ext uri="{FF2B5EF4-FFF2-40B4-BE49-F238E27FC236}">
                <a16:creationId xmlns:a16="http://schemas.microsoft.com/office/drawing/2014/main" id="{83B04257-D2EE-2FCA-1E48-F2D19347C147}"/>
              </a:ext>
            </a:extLst>
          </p:cNvPr>
          <p:cNvPicPr>
            <a:picLocks noChangeAspect="1"/>
          </p:cNvPicPr>
          <p:nvPr/>
        </p:nvPicPr>
        <p:blipFill>
          <a:blip r:embed="rId4"/>
          <a:stretch>
            <a:fillRect/>
          </a:stretch>
        </p:blipFill>
        <p:spPr>
          <a:xfrm>
            <a:off x="799931" y="3033662"/>
            <a:ext cx="5069273" cy="743633"/>
          </a:xfrm>
          <a:prstGeom prst="rect">
            <a:avLst/>
          </a:prstGeom>
        </p:spPr>
      </p:pic>
      <p:pic>
        <p:nvPicPr>
          <p:cNvPr id="13" name="Picture 12">
            <a:extLst>
              <a:ext uri="{FF2B5EF4-FFF2-40B4-BE49-F238E27FC236}">
                <a16:creationId xmlns:a16="http://schemas.microsoft.com/office/drawing/2014/main" id="{1B0F40A9-803D-E7C1-581F-3B0E111E9B2B}"/>
              </a:ext>
            </a:extLst>
          </p:cNvPr>
          <p:cNvPicPr>
            <a:picLocks noChangeAspect="1"/>
          </p:cNvPicPr>
          <p:nvPr/>
        </p:nvPicPr>
        <p:blipFill>
          <a:blip r:embed="rId5"/>
          <a:stretch>
            <a:fillRect/>
          </a:stretch>
        </p:blipFill>
        <p:spPr>
          <a:xfrm>
            <a:off x="830342" y="3804705"/>
            <a:ext cx="1917700" cy="622758"/>
          </a:xfrm>
          <a:prstGeom prst="rect">
            <a:avLst/>
          </a:prstGeom>
        </p:spPr>
      </p:pic>
      <p:pic>
        <p:nvPicPr>
          <p:cNvPr id="14" name="Picture 13">
            <a:extLst>
              <a:ext uri="{FF2B5EF4-FFF2-40B4-BE49-F238E27FC236}">
                <a16:creationId xmlns:a16="http://schemas.microsoft.com/office/drawing/2014/main" id="{6DB36409-982D-31E1-F4CC-497000C60E69}"/>
              </a:ext>
            </a:extLst>
          </p:cNvPr>
          <p:cNvPicPr>
            <a:picLocks noChangeAspect="1"/>
          </p:cNvPicPr>
          <p:nvPr/>
        </p:nvPicPr>
        <p:blipFill>
          <a:blip r:embed="rId6"/>
          <a:stretch>
            <a:fillRect/>
          </a:stretch>
        </p:blipFill>
        <p:spPr>
          <a:xfrm>
            <a:off x="765144" y="4580119"/>
            <a:ext cx="3636146" cy="645963"/>
          </a:xfrm>
          <a:prstGeom prst="rect">
            <a:avLst/>
          </a:prstGeom>
        </p:spPr>
      </p:pic>
      <p:pic>
        <p:nvPicPr>
          <p:cNvPr id="15" name="Picture 14">
            <a:extLst>
              <a:ext uri="{FF2B5EF4-FFF2-40B4-BE49-F238E27FC236}">
                <a16:creationId xmlns:a16="http://schemas.microsoft.com/office/drawing/2014/main" id="{3885BC0A-3752-8B28-920C-5842974D34FF}"/>
              </a:ext>
            </a:extLst>
          </p:cNvPr>
          <p:cNvPicPr>
            <a:picLocks noChangeAspect="1"/>
          </p:cNvPicPr>
          <p:nvPr/>
        </p:nvPicPr>
        <p:blipFill>
          <a:blip r:embed="rId7"/>
          <a:stretch>
            <a:fillRect/>
          </a:stretch>
        </p:blipFill>
        <p:spPr>
          <a:xfrm>
            <a:off x="828369" y="5314401"/>
            <a:ext cx="6756400" cy="769293"/>
          </a:xfrm>
          <a:prstGeom prst="rect">
            <a:avLst/>
          </a:prstGeom>
        </p:spPr>
      </p:pic>
      <p:sp>
        <p:nvSpPr>
          <p:cNvPr id="16" name="TextBox 15">
            <a:extLst>
              <a:ext uri="{FF2B5EF4-FFF2-40B4-BE49-F238E27FC236}">
                <a16:creationId xmlns:a16="http://schemas.microsoft.com/office/drawing/2014/main" id="{14B70976-386A-8141-80C5-0B8C28BD532A}"/>
              </a:ext>
            </a:extLst>
          </p:cNvPr>
          <p:cNvSpPr txBox="1"/>
          <p:nvPr/>
        </p:nvSpPr>
        <p:spPr>
          <a:xfrm>
            <a:off x="23537" y="2203927"/>
            <a:ext cx="1196161" cy="246221"/>
          </a:xfrm>
          <a:prstGeom prst="rect">
            <a:avLst/>
          </a:prstGeom>
          <a:noFill/>
        </p:spPr>
        <p:txBody>
          <a:bodyPr wrap="none" rtlCol="0">
            <a:spAutoFit/>
          </a:bodyPr>
          <a:lstStyle/>
          <a:p>
            <a:r>
              <a:rPr lang="en-GB" sz="1000" dirty="0">
                <a:solidFill>
                  <a:schemeClr val="bg1">
                    <a:lumMod val="50000"/>
                  </a:schemeClr>
                </a:solidFill>
              </a:rPr>
              <a:t>MC c</a:t>
            </a:r>
            <a:r>
              <a:rPr lang="en-DE" sz="1000" dirty="0">
                <a:solidFill>
                  <a:schemeClr val="bg1">
                    <a:lumMod val="50000"/>
                  </a:schemeClr>
                </a:solidFill>
              </a:rPr>
              <a:t>ounts per bin i</a:t>
            </a:r>
          </a:p>
        </p:txBody>
      </p:sp>
      <p:sp>
        <p:nvSpPr>
          <p:cNvPr id="17" name="TextBox 16">
            <a:extLst>
              <a:ext uri="{FF2B5EF4-FFF2-40B4-BE49-F238E27FC236}">
                <a16:creationId xmlns:a16="http://schemas.microsoft.com/office/drawing/2014/main" id="{539D08C9-AA72-96C9-B7F7-FB9A267904D9}"/>
              </a:ext>
            </a:extLst>
          </p:cNvPr>
          <p:cNvSpPr txBox="1"/>
          <p:nvPr/>
        </p:nvSpPr>
        <p:spPr>
          <a:xfrm>
            <a:off x="937616" y="1758188"/>
            <a:ext cx="1725152" cy="246221"/>
          </a:xfrm>
          <a:prstGeom prst="rect">
            <a:avLst/>
          </a:prstGeom>
          <a:noFill/>
        </p:spPr>
        <p:txBody>
          <a:bodyPr wrap="none" rtlCol="0">
            <a:spAutoFit/>
          </a:bodyPr>
          <a:lstStyle/>
          <a:p>
            <a:r>
              <a:rPr lang="en-GB" sz="1000" dirty="0">
                <a:solidFill>
                  <a:schemeClr val="bg1">
                    <a:lumMod val="50000"/>
                  </a:schemeClr>
                </a:solidFill>
              </a:rPr>
              <a:t>P</a:t>
            </a:r>
            <a:r>
              <a:rPr lang="en-DE" sz="1000" dirty="0">
                <a:solidFill>
                  <a:schemeClr val="bg1">
                    <a:lumMod val="50000"/>
                  </a:schemeClr>
                </a:solidFill>
              </a:rPr>
              <a:t>rompt scaling/normalization</a:t>
            </a:r>
          </a:p>
        </p:txBody>
      </p:sp>
      <p:sp>
        <p:nvSpPr>
          <p:cNvPr id="18" name="TextBox 17">
            <a:extLst>
              <a:ext uri="{FF2B5EF4-FFF2-40B4-BE49-F238E27FC236}">
                <a16:creationId xmlns:a16="http://schemas.microsoft.com/office/drawing/2014/main" id="{3F3248A5-8F4A-583C-EDAB-D398A0233737}"/>
              </a:ext>
            </a:extLst>
          </p:cNvPr>
          <p:cNvSpPr txBox="1"/>
          <p:nvPr/>
        </p:nvSpPr>
        <p:spPr>
          <a:xfrm>
            <a:off x="10369876" y="1511966"/>
            <a:ext cx="983924" cy="369332"/>
          </a:xfrm>
          <a:prstGeom prst="rect">
            <a:avLst/>
          </a:prstGeom>
          <a:noFill/>
        </p:spPr>
        <p:txBody>
          <a:bodyPr wrap="none" rtlCol="0">
            <a:spAutoFit/>
          </a:bodyPr>
          <a:lstStyle/>
          <a:p>
            <a:r>
              <a:rPr lang="en-DE" dirty="0"/>
              <a:t>Test bias</a:t>
            </a:r>
          </a:p>
        </p:txBody>
      </p:sp>
      <p:sp>
        <p:nvSpPr>
          <p:cNvPr id="19" name="TextBox 18">
            <a:extLst>
              <a:ext uri="{FF2B5EF4-FFF2-40B4-BE49-F238E27FC236}">
                <a16:creationId xmlns:a16="http://schemas.microsoft.com/office/drawing/2014/main" id="{11A78B78-D441-9AE4-6694-7B6251861F14}"/>
              </a:ext>
            </a:extLst>
          </p:cNvPr>
          <p:cNvSpPr txBox="1"/>
          <p:nvPr/>
        </p:nvSpPr>
        <p:spPr>
          <a:xfrm>
            <a:off x="2662768" y="2073132"/>
            <a:ext cx="944489" cy="246221"/>
          </a:xfrm>
          <a:prstGeom prst="rect">
            <a:avLst/>
          </a:prstGeom>
          <a:noFill/>
        </p:spPr>
        <p:txBody>
          <a:bodyPr wrap="none" rtlCol="0">
            <a:spAutoFit/>
          </a:bodyPr>
          <a:lstStyle/>
          <a:p>
            <a:r>
              <a:rPr lang="en-GB" sz="1000" dirty="0">
                <a:solidFill>
                  <a:schemeClr val="bg1">
                    <a:lumMod val="50000"/>
                  </a:schemeClr>
                </a:solidFill>
              </a:rPr>
              <a:t>C</a:t>
            </a:r>
            <a:r>
              <a:rPr lang="en-DE" sz="1000" dirty="0">
                <a:solidFill>
                  <a:schemeClr val="bg1">
                    <a:lumMod val="50000"/>
                  </a:schemeClr>
                </a:solidFill>
              </a:rPr>
              <a:t>onv norm = 1</a:t>
            </a:r>
          </a:p>
        </p:txBody>
      </p:sp>
      <p:sp>
        <p:nvSpPr>
          <p:cNvPr id="20" name="TextBox 19">
            <a:extLst>
              <a:ext uri="{FF2B5EF4-FFF2-40B4-BE49-F238E27FC236}">
                <a16:creationId xmlns:a16="http://schemas.microsoft.com/office/drawing/2014/main" id="{D5592E58-2394-8793-BB27-16A7474C6C29}"/>
              </a:ext>
            </a:extLst>
          </p:cNvPr>
          <p:cNvSpPr txBox="1"/>
          <p:nvPr/>
        </p:nvSpPr>
        <p:spPr>
          <a:xfrm>
            <a:off x="4400465" y="4011004"/>
            <a:ext cx="2299027" cy="553998"/>
          </a:xfrm>
          <a:prstGeom prst="rect">
            <a:avLst/>
          </a:prstGeom>
          <a:noFill/>
        </p:spPr>
        <p:txBody>
          <a:bodyPr wrap="none" rtlCol="0">
            <a:spAutoFit/>
          </a:bodyPr>
          <a:lstStyle/>
          <a:p>
            <a:r>
              <a:rPr lang="en-GB" sz="1000" dirty="0">
                <a:solidFill>
                  <a:schemeClr val="bg1">
                    <a:lumMod val="50000"/>
                  </a:schemeClr>
                </a:solidFill>
              </a:rPr>
              <a:t>W</a:t>
            </a:r>
            <a:r>
              <a:rPr lang="en-DE" sz="1000" dirty="0">
                <a:solidFill>
                  <a:schemeClr val="bg1">
                    <a:lumMod val="50000"/>
                  </a:schemeClr>
                </a:solidFill>
              </a:rPr>
              <a:t>ith a constant conv norm: </a:t>
            </a:r>
          </a:p>
          <a:p>
            <a:r>
              <a:rPr lang="en-DE" sz="1000" dirty="0">
                <a:solidFill>
                  <a:schemeClr val="bg1">
                    <a:lumMod val="50000"/>
                  </a:schemeClr>
                </a:solidFill>
              </a:rPr>
              <a:t>bin counts depend only on prompt norm</a:t>
            </a:r>
          </a:p>
          <a:p>
            <a:r>
              <a:rPr lang="en-DE" sz="1000" dirty="0">
                <a:solidFill>
                  <a:schemeClr val="bg1">
                    <a:lumMod val="50000"/>
                  </a:schemeClr>
                </a:solidFill>
              </a:rPr>
              <a:t>= expectation value per bin</a:t>
            </a:r>
          </a:p>
        </p:txBody>
      </p:sp>
      <p:sp>
        <p:nvSpPr>
          <p:cNvPr id="21" name="TextBox 20">
            <a:extLst>
              <a:ext uri="{FF2B5EF4-FFF2-40B4-BE49-F238E27FC236}">
                <a16:creationId xmlns:a16="http://schemas.microsoft.com/office/drawing/2014/main" id="{36C9800D-4955-6A1E-98EB-A56B4299B047}"/>
              </a:ext>
            </a:extLst>
          </p:cNvPr>
          <p:cNvSpPr txBox="1"/>
          <p:nvPr/>
        </p:nvSpPr>
        <p:spPr>
          <a:xfrm>
            <a:off x="0" y="6164504"/>
            <a:ext cx="1837362" cy="246221"/>
          </a:xfrm>
          <a:prstGeom prst="rect">
            <a:avLst/>
          </a:prstGeom>
          <a:noFill/>
        </p:spPr>
        <p:txBody>
          <a:bodyPr wrap="none" rtlCol="0">
            <a:spAutoFit/>
          </a:bodyPr>
          <a:lstStyle/>
          <a:p>
            <a:r>
              <a:rPr lang="en-GB" sz="1000" dirty="0">
                <a:solidFill>
                  <a:schemeClr val="bg1">
                    <a:lumMod val="50000"/>
                  </a:schemeClr>
                </a:solidFill>
              </a:rPr>
              <a:t>T</a:t>
            </a:r>
            <a:r>
              <a:rPr lang="en-DE" sz="1000" dirty="0">
                <a:solidFill>
                  <a:schemeClr val="bg1">
                    <a:lumMod val="50000"/>
                  </a:schemeClr>
                </a:solidFill>
              </a:rPr>
              <a:t>est statistic for Wilks’ theorem</a:t>
            </a:r>
          </a:p>
        </p:txBody>
      </p:sp>
      <p:sp>
        <p:nvSpPr>
          <p:cNvPr id="22" name="TextBox 21">
            <a:extLst>
              <a:ext uri="{FF2B5EF4-FFF2-40B4-BE49-F238E27FC236}">
                <a16:creationId xmlns:a16="http://schemas.microsoft.com/office/drawing/2014/main" id="{44806D97-DAF2-F578-96BE-F130E8489D41}"/>
              </a:ext>
            </a:extLst>
          </p:cNvPr>
          <p:cNvSpPr txBox="1"/>
          <p:nvPr/>
        </p:nvSpPr>
        <p:spPr>
          <a:xfrm>
            <a:off x="-22242" y="3757949"/>
            <a:ext cx="1221809" cy="246221"/>
          </a:xfrm>
          <a:prstGeom prst="rect">
            <a:avLst/>
          </a:prstGeom>
          <a:noFill/>
        </p:spPr>
        <p:txBody>
          <a:bodyPr wrap="none" rtlCol="0">
            <a:spAutoFit/>
          </a:bodyPr>
          <a:lstStyle/>
          <a:p>
            <a:r>
              <a:rPr lang="en-GB" sz="1000" dirty="0">
                <a:solidFill>
                  <a:schemeClr val="bg1">
                    <a:lumMod val="50000"/>
                  </a:schemeClr>
                </a:solidFill>
              </a:rPr>
              <a:t>M</a:t>
            </a:r>
            <a:r>
              <a:rPr lang="en-DE" sz="1000" dirty="0">
                <a:solidFill>
                  <a:schemeClr val="bg1">
                    <a:lumMod val="50000"/>
                  </a:schemeClr>
                </a:solidFill>
              </a:rPr>
              <a:t>aximize likelihood</a:t>
            </a:r>
          </a:p>
        </p:txBody>
      </p:sp>
      <p:sp>
        <p:nvSpPr>
          <p:cNvPr id="23" name="TextBox 22">
            <a:extLst>
              <a:ext uri="{FF2B5EF4-FFF2-40B4-BE49-F238E27FC236}">
                <a16:creationId xmlns:a16="http://schemas.microsoft.com/office/drawing/2014/main" id="{BBCBEA30-9E11-CF85-AEDF-E86F369A7751}"/>
              </a:ext>
            </a:extLst>
          </p:cNvPr>
          <p:cNvSpPr txBox="1"/>
          <p:nvPr/>
        </p:nvSpPr>
        <p:spPr>
          <a:xfrm>
            <a:off x="23537" y="4253581"/>
            <a:ext cx="1164101" cy="553998"/>
          </a:xfrm>
          <a:prstGeom prst="rect">
            <a:avLst/>
          </a:prstGeom>
          <a:noFill/>
        </p:spPr>
        <p:txBody>
          <a:bodyPr wrap="none" rtlCol="0">
            <a:spAutoFit/>
          </a:bodyPr>
          <a:lstStyle/>
          <a:p>
            <a:r>
              <a:rPr lang="en-GB" sz="1000" dirty="0">
                <a:solidFill>
                  <a:schemeClr val="bg1">
                    <a:lumMod val="50000"/>
                  </a:schemeClr>
                </a:solidFill>
              </a:rPr>
              <a:t>E</a:t>
            </a:r>
            <a:r>
              <a:rPr lang="en-DE" sz="1000" dirty="0">
                <a:solidFill>
                  <a:schemeClr val="bg1">
                    <a:lumMod val="50000"/>
                  </a:schemeClr>
                </a:solidFill>
              </a:rPr>
              <a:t>asier: </a:t>
            </a:r>
          </a:p>
          <a:p>
            <a:r>
              <a:rPr lang="en-DE" sz="1000" dirty="0">
                <a:solidFill>
                  <a:schemeClr val="bg1">
                    <a:lumMod val="50000"/>
                  </a:schemeClr>
                </a:solidFill>
              </a:rPr>
              <a:t>minimize negative </a:t>
            </a:r>
          </a:p>
          <a:p>
            <a:r>
              <a:rPr lang="en-DE" sz="1000" dirty="0">
                <a:solidFill>
                  <a:schemeClr val="bg1">
                    <a:lumMod val="50000"/>
                  </a:schemeClr>
                </a:solidFill>
              </a:rPr>
              <a:t>log-likelihood</a:t>
            </a:r>
          </a:p>
        </p:txBody>
      </p:sp>
      <p:sp>
        <p:nvSpPr>
          <p:cNvPr id="24" name="TextBox 23">
            <a:extLst>
              <a:ext uri="{FF2B5EF4-FFF2-40B4-BE49-F238E27FC236}">
                <a16:creationId xmlns:a16="http://schemas.microsoft.com/office/drawing/2014/main" id="{43C56F89-FA02-E5B3-1F81-CA6F2C2D83C3}"/>
              </a:ext>
            </a:extLst>
          </p:cNvPr>
          <p:cNvSpPr txBox="1"/>
          <p:nvPr/>
        </p:nvSpPr>
        <p:spPr>
          <a:xfrm>
            <a:off x="2992862" y="6275540"/>
            <a:ext cx="1652423" cy="246221"/>
          </a:xfrm>
          <a:prstGeom prst="rect">
            <a:avLst/>
          </a:prstGeom>
          <a:noFill/>
        </p:spPr>
        <p:txBody>
          <a:bodyPr wrap="square" rtlCol="0">
            <a:spAutoFit/>
          </a:bodyPr>
          <a:lstStyle/>
          <a:p>
            <a:r>
              <a:rPr lang="en-DE" sz="1000" dirty="0">
                <a:solidFill>
                  <a:schemeClr val="bg1">
                    <a:lumMod val="50000"/>
                  </a:schemeClr>
                </a:solidFill>
              </a:rPr>
              <a:t>Null hypothesis: no prompt</a:t>
            </a:r>
          </a:p>
        </p:txBody>
      </p:sp>
      <p:sp>
        <p:nvSpPr>
          <p:cNvPr id="25" name="TextBox 24">
            <a:extLst>
              <a:ext uri="{FF2B5EF4-FFF2-40B4-BE49-F238E27FC236}">
                <a16:creationId xmlns:a16="http://schemas.microsoft.com/office/drawing/2014/main" id="{45904B5E-C2F7-0F8F-A80B-DCE5F820752A}"/>
              </a:ext>
            </a:extLst>
          </p:cNvPr>
          <p:cNvSpPr txBox="1"/>
          <p:nvPr/>
        </p:nvSpPr>
        <p:spPr>
          <a:xfrm>
            <a:off x="0" y="2992538"/>
            <a:ext cx="1253869" cy="246221"/>
          </a:xfrm>
          <a:prstGeom prst="rect">
            <a:avLst/>
          </a:prstGeom>
          <a:noFill/>
        </p:spPr>
        <p:txBody>
          <a:bodyPr wrap="none" rtlCol="0">
            <a:spAutoFit/>
          </a:bodyPr>
          <a:lstStyle/>
          <a:p>
            <a:r>
              <a:rPr lang="en-GB" sz="1000" dirty="0">
                <a:solidFill>
                  <a:schemeClr val="bg1">
                    <a:lumMod val="50000"/>
                  </a:schemeClr>
                </a:solidFill>
              </a:rPr>
              <a:t>Experimental counts</a:t>
            </a:r>
            <a:endParaRPr lang="en-DE" sz="1000" dirty="0">
              <a:solidFill>
                <a:schemeClr val="bg1">
                  <a:lumMod val="50000"/>
                </a:schemeClr>
              </a:solidFill>
            </a:endParaRPr>
          </a:p>
        </p:txBody>
      </p:sp>
      <p:cxnSp>
        <p:nvCxnSpPr>
          <p:cNvPr id="27" name="Straight Arrow Connector 26">
            <a:extLst>
              <a:ext uri="{FF2B5EF4-FFF2-40B4-BE49-F238E27FC236}">
                <a16:creationId xmlns:a16="http://schemas.microsoft.com/office/drawing/2014/main" id="{C5B26804-E1F1-D94D-AA79-5E11EDFF6E64}"/>
              </a:ext>
            </a:extLst>
          </p:cNvPr>
          <p:cNvCxnSpPr>
            <a:stCxn id="16" idx="2"/>
            <a:endCxn id="9" idx="1"/>
          </p:cNvCxnSpPr>
          <p:nvPr/>
        </p:nvCxnSpPr>
        <p:spPr>
          <a:xfrm>
            <a:off x="621618" y="2450148"/>
            <a:ext cx="178313" cy="35229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09DC26-0F28-2DD2-1CB0-34982343877D}"/>
              </a:ext>
            </a:extLst>
          </p:cNvPr>
          <p:cNvCxnSpPr>
            <a:cxnSpLocks/>
            <a:stCxn id="17" idx="2"/>
          </p:cNvCxnSpPr>
          <p:nvPr/>
        </p:nvCxnSpPr>
        <p:spPr>
          <a:xfrm flipH="1">
            <a:off x="1517302" y="2004409"/>
            <a:ext cx="282890" cy="69378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0D63994-8BDA-EB63-75C2-9F446B1D74EA}"/>
              </a:ext>
            </a:extLst>
          </p:cNvPr>
          <p:cNvCxnSpPr>
            <a:cxnSpLocks/>
            <a:stCxn id="19" idx="2"/>
          </p:cNvCxnSpPr>
          <p:nvPr/>
        </p:nvCxnSpPr>
        <p:spPr>
          <a:xfrm flipH="1">
            <a:off x="2543865" y="2319353"/>
            <a:ext cx="591148" cy="4034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36E9BF-F890-191F-C697-B4BA82617816}"/>
              </a:ext>
            </a:extLst>
          </p:cNvPr>
          <p:cNvCxnSpPr>
            <a:cxnSpLocks/>
          </p:cNvCxnSpPr>
          <p:nvPr/>
        </p:nvCxnSpPr>
        <p:spPr>
          <a:xfrm>
            <a:off x="838200" y="3186778"/>
            <a:ext cx="223703" cy="1478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9E433A-FD60-36A9-DF2C-257E3450DA83}"/>
              </a:ext>
            </a:extLst>
          </p:cNvPr>
          <p:cNvCxnSpPr>
            <a:cxnSpLocks/>
            <a:stCxn id="20" idx="1"/>
          </p:cNvCxnSpPr>
          <p:nvPr/>
        </p:nvCxnSpPr>
        <p:spPr>
          <a:xfrm flipH="1" flipV="1">
            <a:off x="3737499" y="3672970"/>
            <a:ext cx="662966" cy="61503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3C5DCE-32D8-55A6-277D-B87CB5C9DF27}"/>
              </a:ext>
            </a:extLst>
          </p:cNvPr>
          <p:cNvCxnSpPr>
            <a:cxnSpLocks/>
            <a:stCxn id="21" idx="0"/>
          </p:cNvCxnSpPr>
          <p:nvPr/>
        </p:nvCxnSpPr>
        <p:spPr>
          <a:xfrm flipV="1">
            <a:off x="918681" y="5850384"/>
            <a:ext cx="18935" cy="31412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2186528-01EA-A273-2BE1-FB78A6E1C838}"/>
              </a:ext>
            </a:extLst>
          </p:cNvPr>
          <p:cNvCxnSpPr>
            <a:cxnSpLocks/>
            <a:stCxn id="24" idx="0"/>
          </p:cNvCxnSpPr>
          <p:nvPr/>
        </p:nvCxnSpPr>
        <p:spPr>
          <a:xfrm flipH="1" flipV="1">
            <a:off x="2592225" y="6066589"/>
            <a:ext cx="1226849" cy="2089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2E3FD516-D7CE-D498-815B-4B55C4302918}"/>
              </a:ext>
            </a:extLst>
          </p:cNvPr>
          <p:cNvCxnSpPr>
            <a:stCxn id="22" idx="2"/>
            <a:endCxn id="13" idx="1"/>
          </p:cNvCxnSpPr>
          <p:nvPr/>
        </p:nvCxnSpPr>
        <p:spPr>
          <a:xfrm rot="16200000" flipH="1">
            <a:off x="653545" y="3939287"/>
            <a:ext cx="111914" cy="241679"/>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12ABA374-8B08-5315-47F8-2A2844146C15}"/>
              </a:ext>
            </a:extLst>
          </p:cNvPr>
          <p:cNvCxnSpPr>
            <a:stCxn id="23" idx="2"/>
            <a:endCxn id="14" idx="1"/>
          </p:cNvCxnSpPr>
          <p:nvPr/>
        </p:nvCxnSpPr>
        <p:spPr>
          <a:xfrm rot="16200000" flipH="1">
            <a:off x="637605" y="4775562"/>
            <a:ext cx="95522" cy="159556"/>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descr="Logo Cosmic Interacting Matters">
            <a:extLst>
              <a:ext uri="{FF2B5EF4-FFF2-40B4-BE49-F238E27FC236}">
                <a16:creationId xmlns:a16="http://schemas.microsoft.com/office/drawing/2014/main" id="{54B12053-4C20-0601-B623-2F2F48A2C1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020BD3-75A5-8F05-F159-BDF397A1B7A6}"/>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3233898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7172-7359-5C8B-19B5-C51B2CC2C898}"/>
              </a:ext>
            </a:extLst>
          </p:cNvPr>
          <p:cNvSpPr>
            <a:spLocks noGrp="1"/>
          </p:cNvSpPr>
          <p:nvPr>
            <p:ph type="title"/>
          </p:nvPr>
        </p:nvSpPr>
        <p:spPr/>
        <p:txBody>
          <a:bodyPr/>
          <a:lstStyle/>
          <a:p>
            <a:r>
              <a:rPr lang="en-DE" dirty="0"/>
              <a:t>Discovery potential and sensitivity</a:t>
            </a:r>
          </a:p>
        </p:txBody>
      </p:sp>
      <p:sp>
        <p:nvSpPr>
          <p:cNvPr id="4" name="Date Placeholder 3">
            <a:extLst>
              <a:ext uri="{FF2B5EF4-FFF2-40B4-BE49-F238E27FC236}">
                <a16:creationId xmlns:a16="http://schemas.microsoft.com/office/drawing/2014/main" id="{5A26C7EF-F222-0C8D-1E54-8FC56E159D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04FC3CD-7016-A6FC-D8F4-E9B26E9BC762}"/>
              </a:ext>
            </a:extLst>
          </p:cNvPr>
          <p:cNvSpPr>
            <a:spLocks noGrp="1"/>
          </p:cNvSpPr>
          <p:nvPr>
            <p:ph type="sldNum" sz="quarter" idx="12"/>
          </p:nvPr>
        </p:nvSpPr>
        <p:spPr/>
        <p:txBody>
          <a:bodyPr/>
          <a:lstStyle/>
          <a:p>
            <a:fld id="{CD8304E6-5469-594D-85BC-E468E92D2243}" type="slidenum">
              <a:rPr lang="en-US" smtClean="0"/>
              <a:t>77</a:t>
            </a:fld>
            <a:endParaRPr lang="en-US"/>
          </a:p>
        </p:txBody>
      </p:sp>
      <p:sp>
        <p:nvSpPr>
          <p:cNvPr id="8" name="TextBox 7">
            <a:extLst>
              <a:ext uri="{FF2B5EF4-FFF2-40B4-BE49-F238E27FC236}">
                <a16:creationId xmlns:a16="http://schemas.microsoft.com/office/drawing/2014/main" id="{AA71ED94-43C7-4063-695C-0609409D7AD8}"/>
              </a:ext>
            </a:extLst>
          </p:cNvPr>
          <p:cNvSpPr txBox="1"/>
          <p:nvPr/>
        </p:nvSpPr>
        <p:spPr>
          <a:xfrm>
            <a:off x="589933" y="2277594"/>
            <a:ext cx="4567685" cy="3693319"/>
          </a:xfrm>
          <a:prstGeom prst="rect">
            <a:avLst/>
          </a:prstGeom>
          <a:noFill/>
        </p:spPr>
        <p:txBody>
          <a:bodyPr wrap="square" rtlCol="0">
            <a:spAutoFit/>
          </a:bodyPr>
          <a:lstStyle/>
          <a:p>
            <a:r>
              <a:rPr lang="en-DE" dirty="0"/>
              <a:t>Expectation for 1 year:</a:t>
            </a:r>
          </a:p>
          <a:p>
            <a:pPr marL="285750" indent="-285750">
              <a:buFont typeface="Arial" panose="020B0604020202020204" pitchFamily="34" charset="0"/>
              <a:buChar char="•"/>
            </a:pPr>
            <a:r>
              <a:rPr lang="en-DE" dirty="0"/>
              <a:t>5 sigma discovery potential: 0.102 ± 0.005</a:t>
            </a:r>
          </a:p>
          <a:p>
            <a:pPr marL="285750" indent="-285750">
              <a:buFont typeface="Arial" panose="020B0604020202020204" pitchFamily="34" charset="0"/>
              <a:buChar char="•"/>
            </a:pPr>
            <a:r>
              <a:rPr lang="en-GB" dirty="0"/>
              <a:t>S</a:t>
            </a:r>
            <a:r>
              <a:rPr lang="en-DE" dirty="0"/>
              <a:t>ensitivity: 0.024 ± 0.001</a:t>
            </a:r>
          </a:p>
          <a:p>
            <a:pPr marL="285750" indent="-285750">
              <a:buFont typeface="Arial" panose="020B0604020202020204" pitchFamily="34" charset="0"/>
              <a:buChar char="•"/>
            </a:pPr>
            <a:endParaRPr lang="en-DE" dirty="0"/>
          </a:p>
          <a:p>
            <a:r>
              <a:rPr lang="en-DE" dirty="0"/>
              <a:t>Expectation for 10 years:</a:t>
            </a:r>
          </a:p>
          <a:p>
            <a:pPr marL="285750" indent="-285750">
              <a:buFont typeface="Arial" panose="020B0604020202020204" pitchFamily="34" charset="0"/>
              <a:buChar char="•"/>
            </a:pPr>
            <a:r>
              <a:rPr lang="en-DE" dirty="0"/>
              <a:t>5 sigma discovery potential: 0.032 ± 0.001</a:t>
            </a:r>
          </a:p>
          <a:p>
            <a:pPr marL="285750" indent="-285750">
              <a:buFont typeface="Arial" panose="020B0604020202020204" pitchFamily="34" charset="0"/>
              <a:buChar char="•"/>
            </a:pPr>
            <a:r>
              <a:rPr lang="en-GB" dirty="0"/>
              <a:t>S</a:t>
            </a:r>
            <a:r>
              <a:rPr lang="en-DE" dirty="0"/>
              <a:t>ensitivity: 0.007 ± 0.000</a:t>
            </a:r>
          </a:p>
          <a:p>
            <a:pPr marL="285750" indent="-285750">
              <a:buFont typeface="Arial" panose="020B0604020202020204" pitchFamily="34" charset="0"/>
              <a:buChar char="•"/>
            </a:pPr>
            <a:endParaRPr lang="en-DE" dirty="0"/>
          </a:p>
          <a:p>
            <a:r>
              <a:rPr lang="en-DE" dirty="0">
                <a:solidFill>
                  <a:schemeClr val="accent6"/>
                </a:solidFill>
              </a:rPr>
              <a:t>Caution:</a:t>
            </a:r>
          </a:p>
          <a:p>
            <a:pPr marL="285750" indent="-285750">
              <a:buFont typeface="Arial" panose="020B0604020202020204" pitchFamily="34" charset="0"/>
              <a:buChar char="•"/>
            </a:pPr>
            <a:r>
              <a:rPr lang="en-DE" dirty="0">
                <a:solidFill>
                  <a:schemeClr val="accent6"/>
                </a:solidFill>
              </a:rPr>
              <a:t>Limited MC statistics -&gt; events are oversampled in pseudo dataset</a:t>
            </a:r>
          </a:p>
          <a:p>
            <a:pPr marL="285750" indent="-285750">
              <a:buFont typeface="Arial" panose="020B0604020202020204" pitchFamily="34" charset="0"/>
              <a:buChar char="•"/>
            </a:pPr>
            <a:r>
              <a:rPr lang="en-DE" dirty="0">
                <a:solidFill>
                  <a:schemeClr val="accent6"/>
                </a:solidFill>
              </a:rPr>
              <a:t>No systematic uncertainties</a:t>
            </a:r>
          </a:p>
          <a:p>
            <a:endParaRPr lang="en-DE" dirty="0"/>
          </a:p>
        </p:txBody>
      </p:sp>
      <p:pic>
        <p:nvPicPr>
          <p:cNvPr id="6" name="Picture 5">
            <a:extLst>
              <a:ext uri="{FF2B5EF4-FFF2-40B4-BE49-F238E27FC236}">
                <a16:creationId xmlns:a16="http://schemas.microsoft.com/office/drawing/2014/main" id="{4DD8E962-955C-F192-4F30-6D19A89A47AC}"/>
              </a:ext>
            </a:extLst>
          </p:cNvPr>
          <p:cNvPicPr>
            <a:picLocks noChangeAspect="1"/>
          </p:cNvPicPr>
          <p:nvPr/>
        </p:nvPicPr>
        <p:blipFill>
          <a:blip r:embed="rId2"/>
          <a:stretch>
            <a:fillRect/>
          </a:stretch>
        </p:blipFill>
        <p:spPr>
          <a:xfrm>
            <a:off x="5229058" y="1164086"/>
            <a:ext cx="6748463" cy="5034568"/>
          </a:xfrm>
          <a:prstGeom prst="rect">
            <a:avLst/>
          </a:prstGeom>
        </p:spPr>
      </p:pic>
      <p:pic>
        <p:nvPicPr>
          <p:cNvPr id="7" name="Picture 2" descr="Logo Cosmic Interacting Matters">
            <a:extLst>
              <a:ext uri="{FF2B5EF4-FFF2-40B4-BE49-F238E27FC236}">
                <a16:creationId xmlns:a16="http://schemas.microsoft.com/office/drawing/2014/main" id="{1CCC4D43-FC3D-1B45-AF44-8D7D90F46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657E5C-26CD-1D8C-157E-B8010BB86FF8}"/>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2050463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Input data per DOM</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545360"/>
          </a:xfrm>
        </p:spPr>
        <p:txBody>
          <a:bodyPr>
            <a:normAutofit fontScale="62500" lnSpcReduction="20000"/>
          </a:bodyPr>
          <a:lstStyle/>
          <a:p>
            <a:pPr marL="0" indent="0">
              <a:buNone/>
            </a:pPr>
            <a:r>
              <a:rPr lang="en-DE" sz="2200" dirty="0">
                <a:solidFill>
                  <a:srgbClr val="74B942"/>
                </a:solidFill>
              </a:rPr>
              <a:t>3 inputs</a:t>
            </a:r>
          </a:p>
          <a:p>
            <a:pPr marL="285750" indent="-285750">
              <a:buFont typeface="Wingdings" pitchFamily="2" charset="2"/>
              <a:buChar char="§"/>
            </a:pPr>
            <a:r>
              <a:rPr lang="en-DE" sz="1900" dirty="0"/>
              <a:t>c</a:t>
            </a:r>
            <a:r>
              <a:rPr lang="en-DE" sz="1900" baseline="-25000" dirty="0"/>
              <a:t>total</a:t>
            </a:r>
            <a:r>
              <a:rPr lang="en-DE" sz="1900" dirty="0"/>
              <a:t>: Total charge</a:t>
            </a:r>
          </a:p>
          <a:p>
            <a:pPr marL="742950" lvl="1" indent="-285750">
              <a:buFont typeface="Wingdings" pitchFamily="2" charset="2"/>
              <a:buChar char="§"/>
            </a:pPr>
            <a:r>
              <a:rPr lang="en-DE" sz="1900" dirty="0">
                <a:solidFill>
                  <a:schemeClr val="bg1">
                    <a:lumMod val="50000"/>
                  </a:schemeClr>
                </a:solidFill>
              </a:rPr>
              <a:t>Sum of charge</a:t>
            </a:r>
          </a:p>
          <a:p>
            <a:pPr marL="285750" indent="-285750">
              <a:buFont typeface="Wingdings" pitchFamily="2" charset="2"/>
              <a:buChar char="§"/>
            </a:pPr>
            <a:r>
              <a:rPr lang="en-GB" sz="1900" dirty="0"/>
              <a:t>t</a:t>
            </a:r>
            <a:r>
              <a:rPr lang="en-DE" sz="1900" baseline="-25000" dirty="0"/>
              <a:t>first</a:t>
            </a:r>
            <a:r>
              <a:rPr lang="en-DE" sz="1900" dirty="0"/>
              <a:t>: Relative time of first pulse </a:t>
            </a:r>
          </a:p>
          <a:p>
            <a:pPr marL="742950" lvl="1" indent="-285750">
              <a:buFont typeface="Wingdings" pitchFamily="2" charset="2"/>
              <a:buChar char="§"/>
            </a:pPr>
            <a:r>
              <a:rPr lang="en-GB" sz="1900" dirty="0">
                <a:solidFill>
                  <a:schemeClr val="bg1">
                    <a:lumMod val="50000"/>
                  </a:schemeClr>
                </a:solidFill>
              </a:rPr>
              <a:t>Relative to total time offset, calculated as the charge weighted </a:t>
            </a:r>
            <a:br>
              <a:rPr lang="en-GB" sz="1900" dirty="0">
                <a:solidFill>
                  <a:schemeClr val="bg1">
                    <a:lumMod val="50000"/>
                  </a:schemeClr>
                </a:solidFill>
              </a:rPr>
            </a:br>
            <a:r>
              <a:rPr lang="en-GB" sz="1900" dirty="0">
                <a:solidFill>
                  <a:schemeClr val="bg1">
                    <a:lumMod val="50000"/>
                  </a:schemeClr>
                </a:solidFill>
              </a:rPr>
              <a:t>mean time of all pulses</a:t>
            </a:r>
            <a:endParaRPr lang="en-DE" sz="1900" dirty="0">
              <a:solidFill>
                <a:schemeClr val="bg1">
                  <a:lumMod val="50000"/>
                </a:schemeClr>
              </a:solidFill>
            </a:endParaRPr>
          </a:p>
          <a:p>
            <a:pPr marL="285750" indent="-285750">
              <a:buFont typeface="Wingdings" pitchFamily="2" charset="2"/>
              <a:buChar char="§"/>
            </a:pPr>
            <a:r>
              <a:rPr lang="en-GB" sz="1900" dirty="0"/>
              <a:t>t</a:t>
            </a:r>
            <a:r>
              <a:rPr lang="en-DE" sz="1900" baseline="-25000" dirty="0"/>
              <a:t>std</a:t>
            </a:r>
            <a:r>
              <a:rPr lang="en-DE" sz="1900" dirty="0"/>
              <a:t>: Standard deviation of first pulse</a:t>
            </a:r>
          </a:p>
          <a:p>
            <a:pPr marL="742950" lvl="1" indent="-285750">
              <a:buFont typeface="Wingdings" pitchFamily="2" charset="2"/>
              <a:buChar char="§"/>
            </a:pPr>
            <a:r>
              <a:rPr lang="en-GB" sz="1900" dirty="0">
                <a:solidFill>
                  <a:schemeClr val="bg1">
                    <a:lumMod val="50000"/>
                  </a:schemeClr>
                </a:solidFill>
              </a:rPr>
              <a:t>Charge weighted standard deviation of pulse times relative to </a:t>
            </a:r>
            <a:br>
              <a:rPr lang="en-GB" sz="1900" dirty="0">
                <a:solidFill>
                  <a:schemeClr val="bg1">
                    <a:lumMod val="50000"/>
                  </a:schemeClr>
                </a:solidFill>
              </a:rPr>
            </a:br>
            <a:r>
              <a:rPr lang="en-GB" sz="1900" dirty="0">
                <a:solidFill>
                  <a:schemeClr val="bg1">
                    <a:lumMod val="50000"/>
                  </a:schemeClr>
                </a:solidFill>
              </a:rPr>
              <a:t>total time offset</a:t>
            </a:r>
          </a:p>
          <a:p>
            <a:pPr marL="0" indent="0">
              <a:buNone/>
            </a:pPr>
            <a:r>
              <a:rPr lang="en-GB" sz="2200" dirty="0">
                <a:solidFill>
                  <a:srgbClr val="74B942"/>
                </a:solidFill>
              </a:rPr>
              <a:t>9 inputs</a:t>
            </a:r>
          </a:p>
          <a:p>
            <a:pPr>
              <a:buFont typeface="Wingdings" pitchFamily="2" charset="2"/>
              <a:buChar char="§"/>
            </a:pPr>
            <a:r>
              <a:rPr lang="en-GB" sz="1900" dirty="0"/>
              <a:t> </a:t>
            </a:r>
            <a:r>
              <a:rPr lang="en-GB" sz="1900" dirty="0" err="1"/>
              <a:t>t</a:t>
            </a:r>
            <a:r>
              <a:rPr lang="en-GB" sz="1900" baseline="-25000" dirty="0" err="1"/>
              <a:t>last</a:t>
            </a:r>
            <a:r>
              <a:rPr lang="en-GB" sz="1900" dirty="0"/>
              <a:t>: Relative time of last pulse </a:t>
            </a:r>
          </a:p>
          <a:p>
            <a:pPr lvl="1">
              <a:buFont typeface="Wingdings" pitchFamily="2" charset="2"/>
              <a:buChar char="§"/>
            </a:pPr>
            <a:r>
              <a:rPr lang="en-GB" sz="1900" dirty="0">
                <a:solidFill>
                  <a:schemeClr val="accent3"/>
                </a:solidFill>
              </a:rPr>
              <a:t>Relative to total time offset, calculated as the charge weighted </a:t>
            </a:r>
            <a:br>
              <a:rPr lang="en-GB" sz="1900" dirty="0">
                <a:solidFill>
                  <a:schemeClr val="accent3"/>
                </a:solidFill>
              </a:rPr>
            </a:br>
            <a:r>
              <a:rPr lang="en-GB" sz="1900" dirty="0">
                <a:solidFill>
                  <a:schemeClr val="accent3"/>
                </a:solidFill>
              </a:rPr>
              <a:t>mean time of all pulses</a:t>
            </a:r>
          </a:p>
          <a:p>
            <a:pPr>
              <a:buFont typeface="Wingdings" pitchFamily="2" charset="2"/>
              <a:buChar char="§"/>
            </a:pPr>
            <a:r>
              <a:rPr lang="en-GB" sz="1900" dirty="0"/>
              <a:t> t</a:t>
            </a:r>
            <a:r>
              <a:rPr lang="en-GB" sz="1900" baseline="-25000" dirty="0"/>
              <a:t>20%</a:t>
            </a:r>
            <a:r>
              <a:rPr lang="en-GB" sz="1900" dirty="0"/>
              <a:t>: Relative time of 20%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t</a:t>
            </a:r>
            <a:r>
              <a:rPr lang="en-GB" sz="1900" baseline="-25000" dirty="0"/>
              <a:t>50%</a:t>
            </a:r>
            <a:r>
              <a:rPr lang="en-GB" sz="1900" dirty="0"/>
              <a:t>: Relative time of 50%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a:t>
            </a:r>
            <a:r>
              <a:rPr lang="en-GB" sz="1900" dirty="0" err="1"/>
              <a:t>t</a:t>
            </a:r>
            <a:r>
              <a:rPr lang="en-GB" sz="1900" baseline="-25000" dirty="0" err="1"/>
              <a:t>mean</a:t>
            </a:r>
            <a:r>
              <a:rPr lang="en-GB" sz="1900" dirty="0"/>
              <a:t>: Mean time</a:t>
            </a:r>
          </a:p>
          <a:p>
            <a:pPr lvl="1">
              <a:buFont typeface="Wingdings" pitchFamily="2" charset="2"/>
              <a:buChar char="§"/>
            </a:pPr>
            <a:r>
              <a:rPr lang="en-GB" sz="1900" dirty="0">
                <a:solidFill>
                  <a:schemeClr val="accent3"/>
                </a:solidFill>
              </a:rPr>
              <a:t>Charge weighted mean time of all pulses relative to total time offset</a:t>
            </a:r>
          </a:p>
          <a:p>
            <a:pPr>
              <a:buFont typeface="Wingdings" pitchFamily="2" charset="2"/>
              <a:buChar char="§"/>
            </a:pPr>
            <a:r>
              <a:rPr lang="en-GB" sz="1900" dirty="0"/>
              <a:t> c</a:t>
            </a:r>
            <a:r>
              <a:rPr lang="en-GB" sz="1900" baseline="-25000" dirty="0"/>
              <a:t>500ns</a:t>
            </a:r>
            <a:r>
              <a:rPr lang="en-GB" sz="1900" dirty="0"/>
              <a:t>: Charge at 500ns</a:t>
            </a:r>
          </a:p>
          <a:p>
            <a:pPr lvl="1">
              <a:buFont typeface="Wingdings" pitchFamily="2" charset="2"/>
              <a:buChar char="§"/>
            </a:pPr>
            <a:r>
              <a:rPr lang="en-GB" sz="1900" dirty="0">
                <a:solidFill>
                  <a:schemeClr val="accent3"/>
                </a:solidFill>
              </a:rPr>
              <a:t>Sum of charge after 500ns</a:t>
            </a:r>
          </a:p>
          <a:p>
            <a:pPr>
              <a:buFont typeface="Wingdings" pitchFamily="2" charset="2"/>
              <a:buChar char="§"/>
            </a:pPr>
            <a:r>
              <a:rPr lang="en-GB" sz="1900" dirty="0"/>
              <a:t> c</a:t>
            </a:r>
            <a:r>
              <a:rPr lang="en-GB" sz="1900" baseline="-25000" dirty="0"/>
              <a:t>100ns</a:t>
            </a:r>
            <a:r>
              <a:rPr lang="en-GB" sz="1900" dirty="0"/>
              <a:t>: Charge at 100ns</a:t>
            </a:r>
          </a:p>
          <a:p>
            <a:pPr lvl="1">
              <a:buFont typeface="Wingdings" pitchFamily="2" charset="2"/>
              <a:buChar char="§"/>
            </a:pPr>
            <a:r>
              <a:rPr lang="en-GB" sz="1900" dirty="0">
                <a:solidFill>
                  <a:schemeClr val="accent3"/>
                </a:solidFill>
              </a:rPr>
              <a:t>Sum of charge after 100ns</a:t>
            </a:r>
          </a:p>
          <a:p>
            <a:pPr marL="0" indent="0">
              <a:buNone/>
            </a:pPr>
            <a:r>
              <a:rPr lang="en-GB" sz="1900" dirty="0">
                <a:solidFill>
                  <a:schemeClr val="bg1">
                    <a:lumMod val="50000"/>
                  </a:schemeClr>
                </a:solidFill>
              </a:rPr>
              <a:t>		</a:t>
            </a:r>
            <a:endParaRPr lang="en-DE" sz="1900" dirty="0">
              <a:solidFill>
                <a:schemeClr val="bg1">
                  <a:lumMod val="50000"/>
                </a:schemeClr>
              </a:solidFill>
            </a:endParaRPr>
          </a:p>
          <a:p>
            <a:pPr marL="285750" indent="-285750">
              <a:buFont typeface="Wingdings" pitchFamily="2" charset="2"/>
              <a:buChar char="§"/>
            </a:pPr>
            <a:endParaRPr lang="en-DE" dirty="0"/>
          </a:p>
          <a:p>
            <a:pPr marL="0" indent="0">
              <a:buNone/>
            </a:pPr>
            <a:endParaRPr lang="en-DE" dirty="0">
              <a:solidFill>
                <a:srgbClr val="74B942"/>
              </a:solidFill>
            </a:endParaRPr>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78</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DCCE50A3-C69A-EB30-B61A-F7428FBCF2D6}"/>
              </a:ext>
            </a:extLst>
          </p:cNvPr>
          <p:cNvPicPr>
            <a:picLocks noChangeAspect="1"/>
          </p:cNvPicPr>
          <p:nvPr/>
        </p:nvPicPr>
        <p:blipFill>
          <a:blip r:embed="rId2"/>
          <a:stretch>
            <a:fillRect/>
          </a:stretch>
        </p:blipFill>
        <p:spPr>
          <a:xfrm>
            <a:off x="5420597" y="914839"/>
            <a:ext cx="6476036" cy="3070153"/>
          </a:xfrm>
          <a:prstGeom prst="rect">
            <a:avLst/>
          </a:prstGeom>
        </p:spPr>
      </p:pic>
      <p:sp>
        <p:nvSpPr>
          <p:cNvPr id="10" name="TextBox 9">
            <a:extLst>
              <a:ext uri="{FF2B5EF4-FFF2-40B4-BE49-F238E27FC236}">
                <a16:creationId xmlns:a16="http://schemas.microsoft.com/office/drawing/2014/main" id="{08352774-82AB-1355-A567-D60E336CEC82}"/>
              </a:ext>
            </a:extLst>
          </p:cNvPr>
          <p:cNvSpPr txBox="1"/>
          <p:nvPr/>
        </p:nvSpPr>
        <p:spPr>
          <a:xfrm>
            <a:off x="9541398" y="686646"/>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sp>
        <p:nvSpPr>
          <p:cNvPr id="11" name="TextBox 10">
            <a:extLst>
              <a:ext uri="{FF2B5EF4-FFF2-40B4-BE49-F238E27FC236}">
                <a16:creationId xmlns:a16="http://schemas.microsoft.com/office/drawing/2014/main" id="{A70FF9B8-CCB6-ECE8-F532-A63B9F838A4F}"/>
              </a:ext>
            </a:extLst>
          </p:cNvPr>
          <p:cNvSpPr txBox="1"/>
          <p:nvPr/>
        </p:nvSpPr>
        <p:spPr>
          <a:xfrm>
            <a:off x="6808800" y="4307661"/>
            <a:ext cx="5704800" cy="2185214"/>
          </a:xfrm>
          <a:prstGeom prst="rect">
            <a:avLst/>
          </a:prstGeom>
          <a:noFill/>
        </p:spPr>
        <p:txBody>
          <a:bodyPr wrap="square" rtlCol="0">
            <a:spAutoFit/>
          </a:bodyPr>
          <a:lstStyle/>
          <a:p>
            <a:r>
              <a:rPr lang="en-DE" sz="1400" dirty="0">
                <a:solidFill>
                  <a:srgbClr val="74B942"/>
                </a:solidFill>
              </a:rPr>
              <a:t>Input pulses</a:t>
            </a:r>
          </a:p>
          <a:p>
            <a:pPr marL="171450" indent="-171450">
              <a:buFont typeface="Wingdings" pitchFamily="2" charset="2"/>
              <a:buChar char="§"/>
            </a:pPr>
            <a:r>
              <a:rPr lang="en-GB" sz="1200" dirty="0" err="1"/>
              <a:t>SplitInIceDSTPulses</a:t>
            </a:r>
            <a:r>
              <a:rPr lang="en-GB" sz="1200" dirty="0"/>
              <a:t> </a:t>
            </a:r>
          </a:p>
          <a:p>
            <a:pPr marL="171450" indent="-171450">
              <a:buFont typeface="Wingdings" pitchFamily="2" charset="2"/>
              <a:buChar char="§"/>
            </a:pPr>
            <a:r>
              <a:rPr lang="en-GB" sz="1200" dirty="0"/>
              <a:t>SplitInIceDSTPulsesTWCleaning6000ns</a:t>
            </a:r>
          </a:p>
          <a:p>
            <a:pPr marL="171450" indent="-171450">
              <a:buFont typeface="Wingdings" pitchFamily="2" charset="2"/>
              <a:buChar char="§"/>
            </a:pPr>
            <a:r>
              <a:rPr lang="en-GB" sz="1200" dirty="0"/>
              <a:t>(DNN framework performs an internal cleaning)</a:t>
            </a:r>
          </a:p>
          <a:p>
            <a:endParaRPr lang="en-GB" sz="1200" dirty="0"/>
          </a:p>
          <a:p>
            <a:endParaRPr lang="en-GB" sz="1200" dirty="0"/>
          </a:p>
          <a:p>
            <a:r>
              <a:rPr lang="en-GB" sz="1400" dirty="0">
                <a:solidFill>
                  <a:srgbClr val="74B942"/>
                </a:solidFill>
              </a:rPr>
              <a:t>Training datasets</a:t>
            </a:r>
          </a:p>
          <a:p>
            <a:pPr marL="171450" indent="-171450">
              <a:buFont typeface="Wingdings" pitchFamily="2" charset="2"/>
              <a:buChar char="§"/>
            </a:pPr>
            <a:r>
              <a:rPr lang="en-DE" sz="1200" dirty="0"/>
              <a:t>20904</a:t>
            </a:r>
          </a:p>
          <a:p>
            <a:pPr marL="171450" indent="-171450">
              <a:buFont typeface="Wingdings" pitchFamily="2" charset="2"/>
              <a:buChar char="§"/>
            </a:pPr>
            <a:r>
              <a:rPr lang="en-DE" sz="1200" dirty="0"/>
              <a:t>21962</a:t>
            </a:r>
          </a:p>
          <a:p>
            <a:pPr marL="171450" indent="-171450">
              <a:buFont typeface="Wingdings" pitchFamily="2" charset="2"/>
              <a:buChar char="§"/>
            </a:pPr>
            <a:r>
              <a:rPr lang="en-DE" sz="1200" dirty="0"/>
              <a:t>22020</a:t>
            </a:r>
          </a:p>
          <a:p>
            <a:pPr marL="171450" indent="-171450">
              <a:buFont typeface="Wingdings" pitchFamily="2" charset="2"/>
              <a:buChar char="§"/>
            </a:pPr>
            <a:r>
              <a:rPr lang="en-DE" sz="1200" dirty="0"/>
              <a:t>22187</a:t>
            </a:r>
          </a:p>
        </p:txBody>
      </p:sp>
    </p:spTree>
    <p:extLst>
      <p:ext uri="{BB962C8B-B14F-4D97-AF65-F5344CB8AC3E}">
        <p14:creationId xmlns:p14="http://schemas.microsoft.com/office/powerpoint/2010/main" val="10204315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6B1C-F37F-7621-AAC3-163F5CC492BC}"/>
              </a:ext>
            </a:extLst>
          </p:cNvPr>
          <p:cNvSpPr>
            <a:spLocks noGrp="1"/>
          </p:cNvSpPr>
          <p:nvPr>
            <p:ph type="title"/>
          </p:nvPr>
        </p:nvSpPr>
        <p:spPr/>
        <p:txBody>
          <a:bodyPr/>
          <a:lstStyle/>
          <a:p>
            <a:r>
              <a:rPr lang="en-DE" dirty="0"/>
              <a:t>Air shower – 10 TeV</a:t>
            </a:r>
          </a:p>
        </p:txBody>
      </p:sp>
      <p:sp>
        <p:nvSpPr>
          <p:cNvPr id="4" name="Date Placeholder 3">
            <a:extLst>
              <a:ext uri="{FF2B5EF4-FFF2-40B4-BE49-F238E27FC236}">
                <a16:creationId xmlns:a16="http://schemas.microsoft.com/office/drawing/2014/main" id="{BD6F1F6D-57A3-C6F3-2E72-7993EA75CF8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F3B72E5-DA50-A21F-7752-5C61CC71D153}"/>
              </a:ext>
            </a:extLst>
          </p:cNvPr>
          <p:cNvSpPr>
            <a:spLocks noGrp="1"/>
          </p:cNvSpPr>
          <p:nvPr>
            <p:ph type="sldNum" sz="quarter" idx="12"/>
          </p:nvPr>
        </p:nvSpPr>
        <p:spPr/>
        <p:txBody>
          <a:bodyPr/>
          <a:lstStyle/>
          <a:p>
            <a:fld id="{CD8304E6-5469-594D-85BC-E468E92D2243}" type="slidenum">
              <a:rPr lang="en-US" smtClean="0"/>
              <a:t>79</a:t>
            </a:fld>
            <a:endParaRPr lang="en-US"/>
          </a:p>
        </p:txBody>
      </p:sp>
      <p:pic>
        <p:nvPicPr>
          <p:cNvPr id="6" name="Picture 2" descr="Logo Cosmic Interacting Matters">
            <a:extLst>
              <a:ext uri="{FF2B5EF4-FFF2-40B4-BE49-F238E27FC236}">
                <a16:creationId xmlns:a16="http://schemas.microsoft.com/office/drawing/2014/main" id="{8CC9DE5C-E066-DCA1-AC27-5C19DB158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close up of a red hair&#10;&#10;Description automatically generated">
            <a:extLst>
              <a:ext uri="{FF2B5EF4-FFF2-40B4-BE49-F238E27FC236}">
                <a16:creationId xmlns:a16="http://schemas.microsoft.com/office/drawing/2014/main" id="{51AADAA8-869F-E676-6567-E7FCCED57F08}"/>
              </a:ext>
            </a:extLst>
          </p:cNvPr>
          <p:cNvPicPr>
            <a:picLocks noChangeAspect="1"/>
          </p:cNvPicPr>
          <p:nvPr/>
        </p:nvPicPr>
        <p:blipFill>
          <a:blip r:embed="rId4"/>
          <a:stretch>
            <a:fillRect/>
          </a:stretch>
        </p:blipFill>
        <p:spPr>
          <a:xfrm>
            <a:off x="2986691" y="1579518"/>
            <a:ext cx="2175669" cy="4351338"/>
          </a:xfrm>
          <a:prstGeom prst="rect">
            <a:avLst/>
          </a:prstGeom>
        </p:spPr>
      </p:pic>
      <p:pic>
        <p:nvPicPr>
          <p:cNvPr id="8" name="Picture 7" descr="A red and black tree&#10;&#10;Description automatically generated">
            <a:extLst>
              <a:ext uri="{FF2B5EF4-FFF2-40B4-BE49-F238E27FC236}">
                <a16:creationId xmlns:a16="http://schemas.microsoft.com/office/drawing/2014/main" id="{07239EC3-79CB-1C0D-2142-FE2F6309AA6F}"/>
              </a:ext>
            </a:extLst>
          </p:cNvPr>
          <p:cNvPicPr>
            <a:picLocks noChangeAspect="1"/>
          </p:cNvPicPr>
          <p:nvPr/>
        </p:nvPicPr>
        <p:blipFill>
          <a:blip r:embed="rId5"/>
          <a:stretch>
            <a:fillRect/>
          </a:stretch>
        </p:blipFill>
        <p:spPr>
          <a:xfrm>
            <a:off x="517477" y="1698490"/>
            <a:ext cx="2116183" cy="4232366"/>
          </a:xfrm>
          <a:prstGeom prst="rect">
            <a:avLst/>
          </a:prstGeom>
        </p:spPr>
      </p:pic>
      <p:sp>
        <p:nvSpPr>
          <p:cNvPr id="9" name="TextBox 8">
            <a:extLst>
              <a:ext uri="{FF2B5EF4-FFF2-40B4-BE49-F238E27FC236}">
                <a16:creationId xmlns:a16="http://schemas.microsoft.com/office/drawing/2014/main" id="{2D75B76A-C464-BD1F-0689-E56843B575D9}"/>
              </a:ext>
            </a:extLst>
          </p:cNvPr>
          <p:cNvSpPr txBox="1"/>
          <p:nvPr/>
        </p:nvSpPr>
        <p:spPr>
          <a:xfrm>
            <a:off x="1165616" y="5987018"/>
            <a:ext cx="819904" cy="369332"/>
          </a:xfrm>
          <a:prstGeom prst="rect">
            <a:avLst/>
          </a:prstGeom>
          <a:noFill/>
        </p:spPr>
        <p:txBody>
          <a:bodyPr wrap="none" rtlCol="0">
            <a:spAutoFit/>
          </a:bodyPr>
          <a:lstStyle/>
          <a:p>
            <a:r>
              <a:rPr lang="en-DE" dirty="0"/>
              <a:t>Proton</a:t>
            </a:r>
          </a:p>
        </p:txBody>
      </p:sp>
      <p:sp>
        <p:nvSpPr>
          <p:cNvPr id="10" name="TextBox 9">
            <a:extLst>
              <a:ext uri="{FF2B5EF4-FFF2-40B4-BE49-F238E27FC236}">
                <a16:creationId xmlns:a16="http://schemas.microsoft.com/office/drawing/2014/main" id="{72566DBA-1969-D213-15ED-DAC1FE004F35}"/>
              </a:ext>
            </a:extLst>
          </p:cNvPr>
          <p:cNvSpPr txBox="1"/>
          <p:nvPr/>
        </p:nvSpPr>
        <p:spPr>
          <a:xfrm>
            <a:off x="3793294" y="5987018"/>
            <a:ext cx="562462" cy="369332"/>
          </a:xfrm>
          <a:prstGeom prst="rect">
            <a:avLst/>
          </a:prstGeom>
          <a:noFill/>
        </p:spPr>
        <p:txBody>
          <a:bodyPr wrap="none" rtlCol="0">
            <a:spAutoFit/>
          </a:bodyPr>
          <a:lstStyle/>
          <a:p>
            <a:r>
              <a:rPr lang="en-DE" dirty="0"/>
              <a:t>Iron</a:t>
            </a:r>
          </a:p>
        </p:txBody>
      </p:sp>
      <p:sp>
        <p:nvSpPr>
          <p:cNvPr id="11" name="TextBox 10">
            <a:extLst>
              <a:ext uri="{FF2B5EF4-FFF2-40B4-BE49-F238E27FC236}">
                <a16:creationId xmlns:a16="http://schemas.microsoft.com/office/drawing/2014/main" id="{26E91592-84DD-1903-4D71-11FBD7AA41EF}"/>
              </a:ext>
            </a:extLst>
          </p:cNvPr>
          <p:cNvSpPr txBox="1"/>
          <p:nvPr/>
        </p:nvSpPr>
        <p:spPr>
          <a:xfrm rot="16200000">
            <a:off x="2441991" y="2829092"/>
            <a:ext cx="873957" cy="215444"/>
          </a:xfrm>
          <a:prstGeom prst="rect">
            <a:avLst/>
          </a:prstGeom>
          <a:noFill/>
        </p:spPr>
        <p:txBody>
          <a:bodyPr wrap="none" rtlCol="0">
            <a:spAutoFit/>
          </a:bodyPr>
          <a:lstStyle/>
          <a:p>
            <a:r>
              <a:rPr lang="en-DE" sz="800" dirty="0">
                <a:solidFill>
                  <a:schemeClr val="accent3"/>
                </a:solidFill>
              </a:rPr>
              <a:t>zeuthen.desy.de</a:t>
            </a:r>
          </a:p>
        </p:txBody>
      </p:sp>
      <p:pic>
        <p:nvPicPr>
          <p:cNvPr id="12" name="Picture 11">
            <a:extLst>
              <a:ext uri="{FF2B5EF4-FFF2-40B4-BE49-F238E27FC236}">
                <a16:creationId xmlns:a16="http://schemas.microsoft.com/office/drawing/2014/main" id="{5CCDF0C3-CDE3-550F-79E0-4BC8A2C2A856}"/>
              </a:ext>
            </a:extLst>
          </p:cNvPr>
          <p:cNvPicPr>
            <a:picLocks noChangeAspect="1"/>
          </p:cNvPicPr>
          <p:nvPr/>
        </p:nvPicPr>
        <p:blipFill>
          <a:blip r:embed="rId6"/>
          <a:stretch>
            <a:fillRect/>
          </a:stretch>
        </p:blipFill>
        <p:spPr>
          <a:xfrm>
            <a:off x="5188794" y="1373511"/>
            <a:ext cx="2877371" cy="4613507"/>
          </a:xfrm>
          <a:prstGeom prst="rect">
            <a:avLst/>
          </a:prstGeom>
        </p:spPr>
      </p:pic>
      <p:sp>
        <p:nvSpPr>
          <p:cNvPr id="13" name="TextBox 12">
            <a:extLst>
              <a:ext uri="{FF2B5EF4-FFF2-40B4-BE49-F238E27FC236}">
                <a16:creationId xmlns:a16="http://schemas.microsoft.com/office/drawing/2014/main" id="{F731E187-EDAF-8B77-71E9-838E892FB42A}"/>
              </a:ext>
            </a:extLst>
          </p:cNvPr>
          <p:cNvSpPr txBox="1"/>
          <p:nvPr/>
        </p:nvSpPr>
        <p:spPr>
          <a:xfrm rot="16200000">
            <a:off x="5091222" y="2815466"/>
            <a:ext cx="901209" cy="215444"/>
          </a:xfrm>
          <a:prstGeom prst="rect">
            <a:avLst/>
          </a:prstGeom>
          <a:noFill/>
        </p:spPr>
        <p:txBody>
          <a:bodyPr wrap="none" rtlCol="0">
            <a:spAutoFit/>
          </a:bodyPr>
          <a:lstStyle/>
          <a:p>
            <a:r>
              <a:rPr lang="en-DE" sz="800" dirty="0">
                <a:solidFill>
                  <a:schemeClr val="accent3"/>
                </a:solidFill>
              </a:rPr>
              <a:t>Ralph Engel 2005</a:t>
            </a:r>
          </a:p>
        </p:txBody>
      </p:sp>
      <p:pic>
        <p:nvPicPr>
          <p:cNvPr id="14" name="Picture 13">
            <a:extLst>
              <a:ext uri="{FF2B5EF4-FFF2-40B4-BE49-F238E27FC236}">
                <a16:creationId xmlns:a16="http://schemas.microsoft.com/office/drawing/2014/main" id="{9BFA5C14-E2AC-A813-DD33-F1E2B95DCD1A}"/>
              </a:ext>
            </a:extLst>
          </p:cNvPr>
          <p:cNvPicPr>
            <a:picLocks noChangeAspect="1"/>
          </p:cNvPicPr>
          <p:nvPr/>
        </p:nvPicPr>
        <p:blipFill>
          <a:blip r:embed="rId7"/>
          <a:stretch>
            <a:fillRect/>
          </a:stretch>
        </p:blipFill>
        <p:spPr>
          <a:xfrm>
            <a:off x="7831567" y="2297307"/>
            <a:ext cx="4255478" cy="3094893"/>
          </a:xfrm>
          <a:prstGeom prst="rect">
            <a:avLst/>
          </a:prstGeom>
        </p:spPr>
      </p:pic>
      <p:sp>
        <p:nvSpPr>
          <p:cNvPr id="15" name="TextBox 14">
            <a:extLst>
              <a:ext uri="{FF2B5EF4-FFF2-40B4-BE49-F238E27FC236}">
                <a16:creationId xmlns:a16="http://schemas.microsoft.com/office/drawing/2014/main" id="{DC4DA92A-01D9-688D-BA7D-2625C72AB98C}"/>
              </a:ext>
            </a:extLst>
          </p:cNvPr>
          <p:cNvSpPr txBox="1"/>
          <p:nvPr/>
        </p:nvSpPr>
        <p:spPr>
          <a:xfrm>
            <a:off x="8321649" y="2880068"/>
            <a:ext cx="769763" cy="215444"/>
          </a:xfrm>
          <a:prstGeom prst="rect">
            <a:avLst/>
          </a:prstGeom>
          <a:noFill/>
        </p:spPr>
        <p:txBody>
          <a:bodyPr wrap="none" rtlCol="0">
            <a:spAutoFit/>
          </a:bodyPr>
          <a:lstStyle/>
          <a:p>
            <a:r>
              <a:rPr lang="en-GB" sz="800" dirty="0">
                <a:solidFill>
                  <a:schemeClr val="accent3"/>
                </a:solidFill>
              </a:rPr>
              <a:t>2211.16970v2</a:t>
            </a:r>
            <a:endParaRPr lang="en-DE" sz="800" dirty="0">
              <a:solidFill>
                <a:schemeClr val="accent3"/>
              </a:solidFill>
            </a:endParaRPr>
          </a:p>
        </p:txBody>
      </p:sp>
      <p:sp>
        <p:nvSpPr>
          <p:cNvPr id="16" name="TextBox 15">
            <a:extLst>
              <a:ext uri="{FF2B5EF4-FFF2-40B4-BE49-F238E27FC236}">
                <a16:creationId xmlns:a16="http://schemas.microsoft.com/office/drawing/2014/main" id="{AEFDC97F-6A4A-6FB3-D0BB-CF40F877EAD2}"/>
              </a:ext>
            </a:extLst>
          </p:cNvPr>
          <p:cNvSpPr txBox="1"/>
          <p:nvPr/>
        </p:nvSpPr>
        <p:spPr>
          <a:xfrm>
            <a:off x="9780902" y="1579518"/>
            <a:ext cx="1721946" cy="369332"/>
          </a:xfrm>
          <a:prstGeom prst="rect">
            <a:avLst/>
          </a:prstGeom>
          <a:noFill/>
        </p:spPr>
        <p:txBody>
          <a:bodyPr wrap="none" rtlCol="0">
            <a:spAutoFit/>
          </a:bodyPr>
          <a:lstStyle/>
          <a:p>
            <a:r>
              <a:rPr lang="en-DE" dirty="0">
                <a:solidFill>
                  <a:srgbClr val="74B942"/>
                </a:solidFill>
              </a:rPr>
              <a:t>“muon bundles”</a:t>
            </a:r>
          </a:p>
        </p:txBody>
      </p:sp>
      <p:cxnSp>
        <p:nvCxnSpPr>
          <p:cNvPr id="18" name="Straight Arrow Connector 17">
            <a:extLst>
              <a:ext uri="{FF2B5EF4-FFF2-40B4-BE49-F238E27FC236}">
                <a16:creationId xmlns:a16="http://schemas.microsoft.com/office/drawing/2014/main" id="{258BF99E-B8AE-C038-81A4-08E7F2683AC9}"/>
              </a:ext>
            </a:extLst>
          </p:cNvPr>
          <p:cNvCxnSpPr>
            <a:stCxn id="16" idx="2"/>
          </p:cNvCxnSpPr>
          <p:nvPr/>
        </p:nvCxnSpPr>
        <p:spPr>
          <a:xfrm>
            <a:off x="10641875" y="1948850"/>
            <a:ext cx="164670" cy="974338"/>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60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FFCF6-04A2-3B0B-8FA0-5D66D28CBAD1}"/>
              </a:ext>
            </a:extLst>
          </p:cNvPr>
          <p:cNvSpPr>
            <a:spLocks noGrp="1"/>
          </p:cNvSpPr>
          <p:nvPr>
            <p:ph type="title"/>
          </p:nvPr>
        </p:nvSpPr>
        <p:spPr/>
        <p:txBody>
          <a:bodyPr/>
          <a:lstStyle/>
          <a:p>
            <a:r>
              <a:rPr lang="en-DE" dirty="0"/>
              <a:t>Event Rate</a:t>
            </a:r>
          </a:p>
        </p:txBody>
      </p:sp>
      <p:sp>
        <p:nvSpPr>
          <p:cNvPr id="4" name="Date Placeholder 3">
            <a:extLst>
              <a:ext uri="{FF2B5EF4-FFF2-40B4-BE49-F238E27FC236}">
                <a16:creationId xmlns:a16="http://schemas.microsoft.com/office/drawing/2014/main" id="{4C76AEA0-812C-2492-A4A4-1DDAA6671CD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EE8B69C-B23C-4391-4AC2-BC9849492D06}"/>
              </a:ext>
            </a:extLst>
          </p:cNvPr>
          <p:cNvSpPr>
            <a:spLocks noGrp="1"/>
          </p:cNvSpPr>
          <p:nvPr>
            <p:ph type="sldNum" sz="quarter" idx="12"/>
          </p:nvPr>
        </p:nvSpPr>
        <p:spPr/>
        <p:txBody>
          <a:bodyPr/>
          <a:lstStyle/>
          <a:p>
            <a:fld id="{CD8304E6-5469-594D-85BC-E468E92D2243}" type="slidenum">
              <a:rPr lang="en-US" smtClean="0"/>
              <a:t>8</a:t>
            </a:fld>
            <a:endParaRPr lang="en-US"/>
          </a:p>
        </p:txBody>
      </p:sp>
      <p:pic>
        <p:nvPicPr>
          <p:cNvPr id="6" name="Picture 5">
            <a:extLst>
              <a:ext uri="{FF2B5EF4-FFF2-40B4-BE49-F238E27FC236}">
                <a16:creationId xmlns:a16="http://schemas.microsoft.com/office/drawing/2014/main" id="{527FCE02-22B2-C8DE-C0D5-C9E533BFE46D}"/>
              </a:ext>
            </a:extLst>
          </p:cNvPr>
          <p:cNvPicPr>
            <a:picLocks noChangeAspect="1"/>
          </p:cNvPicPr>
          <p:nvPr/>
        </p:nvPicPr>
        <p:blipFill>
          <a:blip r:embed="rId2"/>
          <a:stretch>
            <a:fillRect/>
          </a:stretch>
        </p:blipFill>
        <p:spPr>
          <a:xfrm>
            <a:off x="2399233" y="449440"/>
            <a:ext cx="7913032" cy="5906910"/>
          </a:xfrm>
          <a:prstGeom prst="rect">
            <a:avLst/>
          </a:prstGeom>
        </p:spPr>
      </p:pic>
      <p:pic>
        <p:nvPicPr>
          <p:cNvPr id="3" name="Picture 2" descr="Logo Cosmic Interacting Matters">
            <a:extLst>
              <a:ext uri="{FF2B5EF4-FFF2-40B4-BE49-F238E27FC236}">
                <a16:creationId xmlns:a16="http://schemas.microsoft.com/office/drawing/2014/main" id="{658A2218-97C5-6BD9-5474-5C6490E3B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6244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1DFB-AC4F-F087-12E1-7C5D48306F41}"/>
              </a:ext>
            </a:extLst>
          </p:cNvPr>
          <p:cNvSpPr>
            <a:spLocks noGrp="1"/>
          </p:cNvSpPr>
          <p:nvPr>
            <p:ph type="title"/>
          </p:nvPr>
        </p:nvSpPr>
        <p:spPr/>
        <p:txBody>
          <a:bodyPr/>
          <a:lstStyle/>
          <a:p>
            <a:r>
              <a:rPr lang="en-DE" dirty="0"/>
              <a:t>Agreement for different primary models</a:t>
            </a:r>
          </a:p>
        </p:txBody>
      </p:sp>
      <p:sp>
        <p:nvSpPr>
          <p:cNvPr id="4" name="Date Placeholder 3">
            <a:extLst>
              <a:ext uri="{FF2B5EF4-FFF2-40B4-BE49-F238E27FC236}">
                <a16:creationId xmlns:a16="http://schemas.microsoft.com/office/drawing/2014/main" id="{8A10C34C-06EA-E1C7-F946-18936A11157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94467B9-BA2A-040C-D904-60C8BDDDF456}"/>
              </a:ext>
            </a:extLst>
          </p:cNvPr>
          <p:cNvSpPr>
            <a:spLocks noGrp="1"/>
          </p:cNvSpPr>
          <p:nvPr>
            <p:ph type="sldNum" sz="quarter" idx="12"/>
          </p:nvPr>
        </p:nvSpPr>
        <p:spPr/>
        <p:txBody>
          <a:bodyPr/>
          <a:lstStyle/>
          <a:p>
            <a:fld id="{CD8304E6-5469-594D-85BC-E468E92D2243}" type="slidenum">
              <a:rPr lang="en-US" smtClean="0"/>
              <a:t>80</a:t>
            </a:fld>
            <a:endParaRPr lang="en-US"/>
          </a:p>
        </p:txBody>
      </p:sp>
      <p:pic>
        <p:nvPicPr>
          <p:cNvPr id="9" name="Picture 8">
            <a:extLst>
              <a:ext uri="{FF2B5EF4-FFF2-40B4-BE49-F238E27FC236}">
                <a16:creationId xmlns:a16="http://schemas.microsoft.com/office/drawing/2014/main" id="{2A8B4B10-89B1-EE1B-B7DC-B4CC7A691B34}"/>
              </a:ext>
            </a:extLst>
          </p:cNvPr>
          <p:cNvPicPr>
            <a:picLocks noChangeAspect="1"/>
          </p:cNvPicPr>
          <p:nvPr/>
        </p:nvPicPr>
        <p:blipFill>
          <a:blip r:embed="rId2"/>
          <a:stretch>
            <a:fillRect/>
          </a:stretch>
        </p:blipFill>
        <p:spPr>
          <a:xfrm>
            <a:off x="1538514" y="1365507"/>
            <a:ext cx="9114972" cy="4732775"/>
          </a:xfrm>
          <a:prstGeom prst="rect">
            <a:avLst/>
          </a:prstGeom>
        </p:spPr>
      </p:pic>
      <p:pic>
        <p:nvPicPr>
          <p:cNvPr id="10" name="Picture 2" descr="Logo Cosmic Interacting Matters">
            <a:extLst>
              <a:ext uri="{FF2B5EF4-FFF2-40B4-BE49-F238E27FC236}">
                <a16:creationId xmlns:a16="http://schemas.microsoft.com/office/drawing/2014/main" id="{E0FE720F-B04C-8B67-2728-39FCAF13B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546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3C19B-7CAE-3069-BED8-E05FFA915793}"/>
              </a:ext>
            </a:extLst>
          </p:cNvPr>
          <p:cNvSpPr>
            <a:spLocks noGrp="1"/>
          </p:cNvSpPr>
          <p:nvPr>
            <p:ph type="title"/>
          </p:nvPr>
        </p:nvSpPr>
        <p:spPr/>
        <p:txBody>
          <a:bodyPr/>
          <a:lstStyle/>
          <a:p>
            <a:r>
              <a:rPr lang="en-DE" dirty="0"/>
              <a:t>Azimuth</a:t>
            </a:r>
          </a:p>
        </p:txBody>
      </p:sp>
      <p:pic>
        <p:nvPicPr>
          <p:cNvPr id="7" name="Content Placeholder 6" descr="A graph of data with different colored lines&#10;&#10;Description automatically generated with medium confidence">
            <a:extLst>
              <a:ext uri="{FF2B5EF4-FFF2-40B4-BE49-F238E27FC236}">
                <a16:creationId xmlns:a16="http://schemas.microsoft.com/office/drawing/2014/main" id="{A0FB5396-2FB9-8DFC-610D-21D392EA1E41}"/>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9C9311BB-B7F4-A730-1D8E-1CBD428AF78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3ED378-A587-3225-C56E-8359917C3961}"/>
              </a:ext>
            </a:extLst>
          </p:cNvPr>
          <p:cNvSpPr>
            <a:spLocks noGrp="1"/>
          </p:cNvSpPr>
          <p:nvPr>
            <p:ph type="sldNum" sz="quarter" idx="12"/>
          </p:nvPr>
        </p:nvSpPr>
        <p:spPr/>
        <p:txBody>
          <a:bodyPr/>
          <a:lstStyle/>
          <a:p>
            <a:fld id="{CD8304E6-5469-594D-85BC-E468E92D2243}" type="slidenum">
              <a:rPr lang="en-US" smtClean="0"/>
              <a:t>81</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A70CC752-74BF-1EE9-1636-66DEF981BB44}"/>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45662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4C58-D0BB-23E6-C47A-E14574BCAF97}"/>
              </a:ext>
            </a:extLst>
          </p:cNvPr>
          <p:cNvSpPr>
            <a:spLocks noGrp="1"/>
          </p:cNvSpPr>
          <p:nvPr>
            <p:ph type="title"/>
          </p:nvPr>
        </p:nvSpPr>
        <p:spPr/>
        <p:txBody>
          <a:bodyPr/>
          <a:lstStyle/>
          <a:p>
            <a:r>
              <a:rPr lang="en-DE" dirty="0"/>
              <a:t>Bundle energy at entry</a:t>
            </a:r>
          </a:p>
        </p:txBody>
      </p:sp>
      <p:sp>
        <p:nvSpPr>
          <p:cNvPr id="4" name="Date Placeholder 3">
            <a:extLst>
              <a:ext uri="{FF2B5EF4-FFF2-40B4-BE49-F238E27FC236}">
                <a16:creationId xmlns:a16="http://schemas.microsoft.com/office/drawing/2014/main" id="{0AE5AF13-0801-E93E-5536-F1307CB4F35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45C2D71-0E66-BEB8-BBCD-95343D44B707}"/>
              </a:ext>
            </a:extLst>
          </p:cNvPr>
          <p:cNvSpPr>
            <a:spLocks noGrp="1"/>
          </p:cNvSpPr>
          <p:nvPr>
            <p:ph type="sldNum" sz="quarter" idx="12"/>
          </p:nvPr>
        </p:nvSpPr>
        <p:spPr/>
        <p:txBody>
          <a:bodyPr/>
          <a:lstStyle/>
          <a:p>
            <a:fld id="{CD8304E6-5469-594D-85BC-E468E92D2243}" type="slidenum">
              <a:rPr lang="en-US" smtClean="0"/>
              <a:t>82</a:t>
            </a:fld>
            <a:endParaRPr lang="en-US"/>
          </a:p>
        </p:txBody>
      </p:sp>
      <p:pic>
        <p:nvPicPr>
          <p:cNvPr id="10" name="Content Placeholder 9" descr="A graph of a weight&#10;&#10;Description automatically generated with medium confidence">
            <a:extLst>
              <a:ext uri="{FF2B5EF4-FFF2-40B4-BE49-F238E27FC236}">
                <a16:creationId xmlns:a16="http://schemas.microsoft.com/office/drawing/2014/main" id="{B2D30841-B82A-F18B-2461-BB9ECD636B4C}"/>
              </a:ext>
            </a:extLst>
          </p:cNvPr>
          <p:cNvPicPr>
            <a:picLocks noGrp="1" noChangeAspect="1"/>
          </p:cNvPicPr>
          <p:nvPr>
            <p:ph idx="1"/>
          </p:nvPr>
        </p:nvPicPr>
        <p:blipFill>
          <a:blip r:embed="rId2"/>
          <a:stretch>
            <a:fillRect/>
          </a:stretch>
        </p:blipFill>
        <p:spPr>
          <a:xfrm>
            <a:off x="6292485" y="1308100"/>
            <a:ext cx="5740400" cy="4241800"/>
          </a:xfrm>
        </p:spPr>
      </p:pic>
      <p:pic>
        <p:nvPicPr>
          <p:cNvPr id="14" name="Picture 13" descr="A graph of a graph with numbers and a chart&#10;&#10;Description automatically generated with medium confidence">
            <a:extLst>
              <a:ext uri="{FF2B5EF4-FFF2-40B4-BE49-F238E27FC236}">
                <a16:creationId xmlns:a16="http://schemas.microsoft.com/office/drawing/2014/main" id="{1DA15E59-24B5-14C9-19B1-FFF9B131E84A}"/>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14056136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4AD6-26AE-EEFA-BD79-899E0471E7F8}"/>
              </a:ext>
            </a:extLst>
          </p:cNvPr>
          <p:cNvSpPr>
            <a:spLocks noGrp="1"/>
          </p:cNvSpPr>
          <p:nvPr>
            <p:ph type="title"/>
          </p:nvPr>
        </p:nvSpPr>
        <p:spPr/>
        <p:txBody>
          <a:bodyPr/>
          <a:lstStyle/>
          <a:p>
            <a:r>
              <a:rPr lang="en-DE" dirty="0"/>
              <a:t>Leading muon energy at entry </a:t>
            </a:r>
          </a:p>
        </p:txBody>
      </p:sp>
      <p:pic>
        <p:nvPicPr>
          <p:cNvPr id="8" name="Content Placeholder 7" descr="A graph of a graph with numbers and a chart&#10;&#10;Description automatically generated with medium confidence">
            <a:extLst>
              <a:ext uri="{FF2B5EF4-FFF2-40B4-BE49-F238E27FC236}">
                <a16:creationId xmlns:a16="http://schemas.microsoft.com/office/drawing/2014/main" id="{0E75B47B-DF58-08D6-72FC-98C4FE3F4710}"/>
              </a:ext>
            </a:extLst>
          </p:cNvPr>
          <p:cNvPicPr>
            <a:picLocks noGrp="1" noChangeAspect="1"/>
          </p:cNvPicPr>
          <p:nvPr>
            <p:ph idx="1"/>
          </p:nvPr>
        </p:nvPicPr>
        <p:blipFill>
          <a:blip r:embed="rId2"/>
          <a:stretch>
            <a:fillRect/>
          </a:stretch>
        </p:blipFill>
        <p:spPr>
          <a:xfrm>
            <a:off x="6292485" y="1308100"/>
            <a:ext cx="5740400" cy="4241800"/>
          </a:xfrm>
        </p:spPr>
      </p:pic>
      <p:sp>
        <p:nvSpPr>
          <p:cNvPr id="4" name="Date Placeholder 3">
            <a:extLst>
              <a:ext uri="{FF2B5EF4-FFF2-40B4-BE49-F238E27FC236}">
                <a16:creationId xmlns:a16="http://schemas.microsoft.com/office/drawing/2014/main" id="{CA25B53B-FBBA-1FD4-104F-DF476B70455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CAA7C04-AAF6-A820-D0B6-BB3EFED7938D}"/>
              </a:ext>
            </a:extLst>
          </p:cNvPr>
          <p:cNvSpPr>
            <a:spLocks noGrp="1"/>
          </p:cNvSpPr>
          <p:nvPr>
            <p:ph type="sldNum" sz="quarter" idx="12"/>
          </p:nvPr>
        </p:nvSpPr>
        <p:spPr/>
        <p:txBody>
          <a:bodyPr/>
          <a:lstStyle/>
          <a:p>
            <a:fld id="{CD8304E6-5469-594D-85BC-E468E92D2243}" type="slidenum">
              <a:rPr lang="en-US" smtClean="0"/>
              <a:t>83</a:t>
            </a:fld>
            <a:endParaRPr lang="en-US"/>
          </a:p>
        </p:txBody>
      </p:sp>
      <p:pic>
        <p:nvPicPr>
          <p:cNvPr id="10" name="Picture 9" descr="A graph with numbers and lines&#10;&#10;Description automatically generated">
            <a:extLst>
              <a:ext uri="{FF2B5EF4-FFF2-40B4-BE49-F238E27FC236}">
                <a16:creationId xmlns:a16="http://schemas.microsoft.com/office/drawing/2014/main" id="{C67FB560-C152-7F9E-05FF-CEB6A250726B}"/>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6084796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F2893-B78B-7842-9D53-E8A96CF3EB20}"/>
              </a:ext>
            </a:extLst>
          </p:cNvPr>
          <p:cNvSpPr>
            <a:spLocks noGrp="1"/>
          </p:cNvSpPr>
          <p:nvPr>
            <p:ph type="title"/>
          </p:nvPr>
        </p:nvSpPr>
        <p:spPr/>
        <p:txBody>
          <a:bodyPr/>
          <a:lstStyle/>
          <a:p>
            <a:r>
              <a:rPr lang="en-DE" dirty="0"/>
              <a:t>Entry position x–vertex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4E2EC187-48C7-4ADD-BAEB-E76E802E685E}"/>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C2472212-939D-DCAE-221B-3AFBACCE2BE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53E846-A708-E02A-BDB7-31E0FD95B003}"/>
              </a:ext>
            </a:extLst>
          </p:cNvPr>
          <p:cNvSpPr>
            <a:spLocks noGrp="1"/>
          </p:cNvSpPr>
          <p:nvPr>
            <p:ph type="sldNum" sz="quarter" idx="12"/>
          </p:nvPr>
        </p:nvSpPr>
        <p:spPr/>
        <p:txBody>
          <a:bodyPr/>
          <a:lstStyle/>
          <a:p>
            <a:fld id="{CD8304E6-5469-594D-85BC-E468E92D2243}" type="slidenum">
              <a:rPr lang="en-US" smtClean="0"/>
              <a:t>84</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2BCA6952-874B-D098-7F41-CE3F549F60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946557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2748-7851-F25E-722A-50797A5C5FC2}"/>
              </a:ext>
            </a:extLst>
          </p:cNvPr>
          <p:cNvSpPr>
            <a:spLocks noGrp="1"/>
          </p:cNvSpPr>
          <p:nvPr>
            <p:ph type="title"/>
          </p:nvPr>
        </p:nvSpPr>
        <p:spPr/>
        <p:txBody>
          <a:bodyPr/>
          <a:lstStyle/>
          <a:p>
            <a:r>
              <a:rPr lang="en-DE" dirty="0"/>
              <a:t>Entry position y–vertex </a:t>
            </a:r>
          </a:p>
        </p:txBody>
      </p:sp>
      <p:pic>
        <p:nvPicPr>
          <p:cNvPr id="7" name="Content Placeholder 6">
            <a:extLst>
              <a:ext uri="{FF2B5EF4-FFF2-40B4-BE49-F238E27FC236}">
                <a16:creationId xmlns:a16="http://schemas.microsoft.com/office/drawing/2014/main" id="{2FF8CF97-0044-FCAB-6BF4-148C0C33418D}"/>
              </a:ext>
            </a:extLst>
          </p:cNvPr>
          <p:cNvPicPr>
            <a:picLocks noGrp="1" noChangeAspect="1"/>
          </p:cNvPicPr>
          <p:nvPr>
            <p:ph idx="1"/>
          </p:nvPr>
        </p:nvPicPr>
        <p:blipFill>
          <a:blip r:embed="rId2"/>
          <a:stretch>
            <a:fillRect/>
          </a:stretch>
        </p:blipFill>
        <p:spPr>
          <a:xfrm>
            <a:off x="6306090" y="1289050"/>
            <a:ext cx="5740400" cy="4279900"/>
          </a:xfrm>
        </p:spPr>
      </p:pic>
      <p:sp>
        <p:nvSpPr>
          <p:cNvPr id="4" name="Date Placeholder 3">
            <a:extLst>
              <a:ext uri="{FF2B5EF4-FFF2-40B4-BE49-F238E27FC236}">
                <a16:creationId xmlns:a16="http://schemas.microsoft.com/office/drawing/2014/main" id="{312776F2-95CA-D596-F566-E616D4BC32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AC5BC9-CEC8-C068-7EE7-EE0210E99EFA}"/>
              </a:ext>
            </a:extLst>
          </p:cNvPr>
          <p:cNvSpPr>
            <a:spLocks noGrp="1"/>
          </p:cNvSpPr>
          <p:nvPr>
            <p:ph type="sldNum" sz="quarter" idx="12"/>
          </p:nvPr>
        </p:nvSpPr>
        <p:spPr/>
        <p:txBody>
          <a:bodyPr/>
          <a:lstStyle/>
          <a:p>
            <a:fld id="{CD8304E6-5469-594D-85BC-E468E92D2243}" type="slidenum">
              <a:rPr lang="en-US" smtClean="0"/>
              <a:t>85</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4D191243-0CCA-12BC-9FFB-3D15BA694C8B}"/>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18585068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19D2-1B5D-112B-18A6-CF1559E556C6}"/>
              </a:ext>
            </a:extLst>
          </p:cNvPr>
          <p:cNvSpPr>
            <a:spLocks noGrp="1"/>
          </p:cNvSpPr>
          <p:nvPr>
            <p:ph type="ctrTitle"/>
          </p:nvPr>
        </p:nvSpPr>
        <p:spPr/>
        <p:txBody>
          <a:bodyPr/>
          <a:lstStyle/>
          <a:p>
            <a:r>
              <a:rPr lang="en-DE" dirty="0"/>
              <a:t>DNN reconstructions</a:t>
            </a:r>
          </a:p>
        </p:txBody>
      </p:sp>
      <p:sp>
        <p:nvSpPr>
          <p:cNvPr id="3" name="Subtitle 2">
            <a:extLst>
              <a:ext uri="{FF2B5EF4-FFF2-40B4-BE49-F238E27FC236}">
                <a16:creationId xmlns:a16="http://schemas.microsoft.com/office/drawing/2014/main" id="{DC7FAFC6-3BD2-8219-4EFE-BA483D6C373D}"/>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AFB9C4BC-A541-51AA-A60E-C92A3A924A6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FEE9F93-ECFF-3D5A-D95B-80364323D420}"/>
              </a:ext>
            </a:extLst>
          </p:cNvPr>
          <p:cNvSpPr>
            <a:spLocks noGrp="1"/>
          </p:cNvSpPr>
          <p:nvPr>
            <p:ph type="sldNum" sz="quarter" idx="12"/>
          </p:nvPr>
        </p:nvSpPr>
        <p:spPr/>
        <p:txBody>
          <a:bodyPr/>
          <a:lstStyle/>
          <a:p>
            <a:fld id="{CD8304E6-5469-594D-85BC-E468E92D2243}" type="slidenum">
              <a:rPr lang="en-US" smtClean="0"/>
              <a:t>86</a:t>
            </a:fld>
            <a:endParaRPr lang="en-US"/>
          </a:p>
        </p:txBody>
      </p:sp>
    </p:spTree>
    <p:extLst>
      <p:ext uri="{BB962C8B-B14F-4D97-AF65-F5344CB8AC3E}">
        <p14:creationId xmlns:p14="http://schemas.microsoft.com/office/powerpoint/2010/main" val="3147902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Reconstructed properties</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248910"/>
          </a:xfrm>
        </p:spPr>
        <p:txBody>
          <a:bodyPr>
            <a:normAutofit fontScale="70000" lnSpcReduction="20000"/>
          </a:bodyPr>
          <a:lstStyle/>
          <a:p>
            <a:pPr marL="0" indent="0">
              <a:buNone/>
            </a:pPr>
            <a:r>
              <a:rPr lang="en-DE" dirty="0">
                <a:solidFill>
                  <a:srgbClr val="74B942"/>
                </a:solidFill>
              </a:rPr>
              <a:t>Energy</a:t>
            </a:r>
          </a:p>
          <a:p>
            <a:pPr>
              <a:buFont typeface="Wingdings" pitchFamily="2" charset="2"/>
              <a:buChar char="q"/>
            </a:pPr>
            <a:r>
              <a:rPr lang="en-DE" dirty="0"/>
              <a:t> </a:t>
            </a:r>
            <a:r>
              <a:rPr lang="en-GB" dirty="0" err="1"/>
              <a:t>entry_energy</a:t>
            </a:r>
            <a:r>
              <a:rPr lang="en-GB" dirty="0"/>
              <a:t>: </a:t>
            </a:r>
            <a:r>
              <a:rPr lang="en-GB" dirty="0">
                <a:solidFill>
                  <a:schemeClr val="accent3"/>
                </a:solidFill>
              </a:rPr>
              <a:t>Leading muon energy at the detector entry</a:t>
            </a:r>
          </a:p>
          <a:p>
            <a:pPr>
              <a:buFont typeface="Wingdings" pitchFamily="2" charset="2"/>
              <a:buChar char="q"/>
            </a:pPr>
            <a:r>
              <a:rPr lang="en-GB" dirty="0"/>
              <a:t> </a:t>
            </a:r>
            <a:r>
              <a:rPr lang="en-GB" dirty="0" err="1"/>
              <a:t>bundle_energy_at_entry</a:t>
            </a:r>
            <a:r>
              <a:rPr lang="en-GB" dirty="0"/>
              <a:t>: </a:t>
            </a:r>
            <a:r>
              <a:rPr lang="en-GB" dirty="0">
                <a:solidFill>
                  <a:schemeClr val="accent3"/>
                </a:solidFill>
              </a:rPr>
              <a:t>Muon bundle energy at the detector entry</a:t>
            </a:r>
          </a:p>
          <a:p>
            <a:pPr>
              <a:buFont typeface="Wingdings" pitchFamily="2" charset="2"/>
              <a:buChar char="q"/>
            </a:pPr>
            <a:r>
              <a:rPr lang="en-GB" dirty="0"/>
              <a:t> </a:t>
            </a:r>
            <a:r>
              <a:rPr lang="en-GB" dirty="0" err="1"/>
              <a:t>muon_energy_first_mctree</a:t>
            </a:r>
            <a:r>
              <a:rPr lang="en-GB" dirty="0"/>
              <a:t>: </a:t>
            </a:r>
            <a:r>
              <a:rPr lang="en-GB" dirty="0">
                <a:solidFill>
                  <a:schemeClr val="accent3"/>
                </a:solidFill>
              </a:rPr>
              <a:t>Leading muon energy at surface</a:t>
            </a:r>
          </a:p>
          <a:p>
            <a:pPr>
              <a:buFont typeface="Wingdings" pitchFamily="2" charset="2"/>
              <a:buChar char="q"/>
            </a:pPr>
            <a:r>
              <a:rPr lang="en-GB" dirty="0"/>
              <a:t> </a:t>
            </a:r>
            <a:r>
              <a:rPr lang="en-GB" dirty="0" err="1"/>
              <a:t>bundle_energy_in_mctree</a:t>
            </a:r>
            <a:r>
              <a:rPr lang="en-GB" dirty="0"/>
              <a:t>: </a:t>
            </a:r>
            <a:r>
              <a:rPr lang="en-GB" dirty="0">
                <a:solidFill>
                  <a:schemeClr val="accent3"/>
                </a:solidFill>
              </a:rPr>
              <a:t>Muon bundle energy at surface</a:t>
            </a:r>
            <a:endParaRPr lang="en-DE" dirty="0">
              <a:solidFill>
                <a:schemeClr val="accent3"/>
              </a:solidFill>
            </a:endParaRPr>
          </a:p>
          <a:p>
            <a:pPr marL="0" indent="0">
              <a:buNone/>
            </a:pPr>
            <a:r>
              <a:rPr lang="en-DE" dirty="0">
                <a:solidFill>
                  <a:srgbClr val="74B942"/>
                </a:solidFill>
              </a:rPr>
              <a:t>Track geometry</a:t>
            </a:r>
          </a:p>
          <a:p>
            <a:pPr>
              <a:buFont typeface="Wingdings" pitchFamily="2" charset="2"/>
              <a:buChar char="q"/>
            </a:pPr>
            <a:r>
              <a:rPr lang="en-GB" dirty="0"/>
              <a:t>Length: </a:t>
            </a:r>
            <a:r>
              <a:rPr lang="en-GB" dirty="0">
                <a:solidFill>
                  <a:schemeClr val="accent3"/>
                </a:solidFill>
              </a:rPr>
              <a:t>Propagation length of muon in the ice</a:t>
            </a:r>
          </a:p>
          <a:p>
            <a:pPr>
              <a:buFont typeface="Wingdings" pitchFamily="2" charset="2"/>
              <a:buChar char="q"/>
            </a:pPr>
            <a:r>
              <a:rPr lang="en-GB" dirty="0" err="1"/>
              <a:t>LengthInDetector</a:t>
            </a:r>
            <a:r>
              <a:rPr lang="en-GB" dirty="0"/>
              <a:t>: </a:t>
            </a:r>
            <a:r>
              <a:rPr lang="en-GB" dirty="0">
                <a:solidFill>
                  <a:schemeClr val="accent3"/>
                </a:solidFill>
              </a:rPr>
              <a:t>Propagation length of muon in the detector</a:t>
            </a:r>
          </a:p>
          <a:p>
            <a:pPr>
              <a:buFont typeface="Wingdings" pitchFamily="2" charset="2"/>
              <a:buChar char="q"/>
            </a:pPr>
            <a:r>
              <a:rPr lang="en-GB" dirty="0" err="1"/>
              <a:t>center_pos_x</a:t>
            </a:r>
            <a:r>
              <a:rPr lang="en-GB" dirty="0"/>
              <a:t>: </a:t>
            </a:r>
            <a:r>
              <a:rPr lang="en-GB" dirty="0">
                <a:solidFill>
                  <a:schemeClr val="accent3"/>
                </a:solidFill>
              </a:rPr>
              <a:t>Closest x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center_pos_y</a:t>
            </a:r>
            <a:r>
              <a:rPr lang="en-GB" dirty="0"/>
              <a:t>: </a:t>
            </a:r>
            <a:r>
              <a:rPr lang="en-GB" dirty="0">
                <a:solidFill>
                  <a:schemeClr val="accent3"/>
                </a:solidFill>
              </a:rPr>
              <a:t>Closest y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center_pos_z</a:t>
            </a:r>
            <a:r>
              <a:rPr lang="en-GB" dirty="0"/>
              <a:t>: </a:t>
            </a:r>
            <a:r>
              <a:rPr lang="en-GB" dirty="0">
                <a:solidFill>
                  <a:schemeClr val="accent3"/>
                </a:solidFill>
              </a:rPr>
              <a:t>Closest z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center_pos_t</a:t>
            </a:r>
            <a:r>
              <a:rPr lang="en-GB" dirty="0"/>
              <a:t>: </a:t>
            </a:r>
            <a:r>
              <a:rPr lang="en-GB" dirty="0">
                <a:solidFill>
                  <a:schemeClr val="accent3"/>
                </a:solidFill>
              </a:rPr>
              <a:t>Time of closest approach to the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entry_pos_x</a:t>
            </a:r>
            <a:r>
              <a:rPr lang="en-GB" dirty="0"/>
              <a:t>: </a:t>
            </a:r>
            <a:r>
              <a:rPr lang="en-GB" dirty="0">
                <a:solidFill>
                  <a:schemeClr val="accent3"/>
                </a:solidFill>
              </a:rPr>
              <a:t>x position of muon at the detector entry</a:t>
            </a:r>
          </a:p>
          <a:p>
            <a:pPr>
              <a:buFont typeface="Wingdings" pitchFamily="2" charset="2"/>
              <a:buChar char="q"/>
            </a:pPr>
            <a:r>
              <a:rPr lang="en-GB" dirty="0" err="1"/>
              <a:t>entry_pos_y</a:t>
            </a:r>
            <a:r>
              <a:rPr lang="en-GB" dirty="0"/>
              <a:t>: </a:t>
            </a:r>
            <a:r>
              <a:rPr lang="en-GB" dirty="0">
                <a:solidFill>
                  <a:schemeClr val="accent3"/>
                </a:solidFill>
              </a:rPr>
              <a:t>y position of muon at the detector entry</a:t>
            </a:r>
          </a:p>
          <a:p>
            <a:pPr>
              <a:buFont typeface="Wingdings" pitchFamily="2" charset="2"/>
              <a:buChar char="q"/>
            </a:pPr>
            <a:r>
              <a:rPr lang="en-GB" dirty="0" err="1"/>
              <a:t>entry_pos_z</a:t>
            </a:r>
            <a:r>
              <a:rPr lang="en-GB" dirty="0"/>
              <a:t>: </a:t>
            </a:r>
            <a:r>
              <a:rPr lang="en-GB" dirty="0">
                <a:solidFill>
                  <a:schemeClr val="accent3"/>
                </a:solidFill>
              </a:rPr>
              <a:t>z position of muon at the detector entry</a:t>
            </a:r>
          </a:p>
          <a:p>
            <a:pPr>
              <a:buFont typeface="Wingdings" pitchFamily="2" charset="2"/>
              <a:buChar char="q"/>
            </a:pPr>
            <a:r>
              <a:rPr lang="en-GB" dirty="0" err="1"/>
              <a:t>entry_pos_t</a:t>
            </a:r>
            <a:r>
              <a:rPr lang="en-GB" dirty="0"/>
              <a:t>: </a:t>
            </a:r>
            <a:r>
              <a:rPr lang="en-GB" dirty="0">
                <a:solidFill>
                  <a:schemeClr val="accent3"/>
                </a:solidFill>
              </a:rPr>
              <a:t>Time of muon at the detector entry</a:t>
            </a:r>
          </a:p>
          <a:p>
            <a:pPr marL="0" indent="0">
              <a:buNone/>
            </a:pPr>
            <a:r>
              <a:rPr lang="en-GB" dirty="0">
                <a:solidFill>
                  <a:srgbClr val="74B942"/>
                </a:solidFill>
              </a:rPr>
              <a:t>Direction</a:t>
            </a:r>
          </a:p>
          <a:p>
            <a:pPr>
              <a:buFont typeface="Wingdings" pitchFamily="2" charset="2"/>
              <a:buChar char="q"/>
            </a:pPr>
            <a:r>
              <a:rPr lang="en-GB" dirty="0"/>
              <a:t>zenith: </a:t>
            </a:r>
            <a:r>
              <a:rPr lang="en-GB" dirty="0">
                <a:solidFill>
                  <a:schemeClr val="accent3"/>
                </a:solidFill>
              </a:rPr>
              <a:t>Zenith angle of muon</a:t>
            </a:r>
          </a:p>
          <a:p>
            <a:pPr>
              <a:buFont typeface="Wingdings" pitchFamily="2" charset="2"/>
              <a:buChar char="q"/>
            </a:pPr>
            <a:r>
              <a:rPr lang="en-GB" dirty="0"/>
              <a:t>azimuth: </a:t>
            </a:r>
            <a:r>
              <a:rPr lang="en-GB" dirty="0">
                <a:solidFill>
                  <a:schemeClr val="accent3"/>
                </a:solidFill>
              </a:rPr>
              <a:t>Azimuth angle of muon</a:t>
            </a:r>
          </a:p>
          <a:p>
            <a:pPr>
              <a:buFont typeface="Wingdings" pitchFamily="2" charset="2"/>
              <a:buChar char="q"/>
            </a:pPr>
            <a:endParaRPr lang="en-DE" dirty="0"/>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87</a:t>
            </a:fld>
            <a:endParaRPr lang="en-US"/>
          </a:p>
        </p:txBody>
      </p:sp>
      <p:sp>
        <p:nvSpPr>
          <p:cNvPr id="7" name="Right Brace 6">
            <a:extLst>
              <a:ext uri="{FF2B5EF4-FFF2-40B4-BE49-F238E27FC236}">
                <a16:creationId xmlns:a16="http://schemas.microsoft.com/office/drawing/2014/main" id="{B9C49657-BC0B-5CC3-6FFF-1ABC7FCFF009}"/>
              </a:ext>
            </a:extLst>
          </p:cNvPr>
          <p:cNvSpPr/>
          <p:nvPr/>
        </p:nvSpPr>
        <p:spPr>
          <a:xfrm>
            <a:off x="6266118" y="1360968"/>
            <a:ext cx="318977" cy="1077433"/>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8" name="Right Brace 7">
            <a:extLst>
              <a:ext uri="{FF2B5EF4-FFF2-40B4-BE49-F238E27FC236}">
                <a16:creationId xmlns:a16="http://schemas.microsoft.com/office/drawing/2014/main" id="{A76BF1EF-F48A-B908-3C76-CDD880950BD5}"/>
              </a:ext>
            </a:extLst>
          </p:cNvPr>
          <p:cNvSpPr/>
          <p:nvPr/>
        </p:nvSpPr>
        <p:spPr>
          <a:xfrm>
            <a:off x="6266117" y="2705710"/>
            <a:ext cx="318977" cy="263183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9" name="Right Brace 8">
            <a:extLst>
              <a:ext uri="{FF2B5EF4-FFF2-40B4-BE49-F238E27FC236}">
                <a16:creationId xmlns:a16="http://schemas.microsoft.com/office/drawing/2014/main" id="{6BAAAA95-7184-C24C-80B7-2707F451CC73}"/>
              </a:ext>
            </a:extLst>
          </p:cNvPr>
          <p:cNvSpPr/>
          <p:nvPr/>
        </p:nvSpPr>
        <p:spPr>
          <a:xfrm>
            <a:off x="6266117" y="5519240"/>
            <a:ext cx="318977" cy="65772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 name="TextBox 9">
            <a:extLst>
              <a:ext uri="{FF2B5EF4-FFF2-40B4-BE49-F238E27FC236}">
                <a16:creationId xmlns:a16="http://schemas.microsoft.com/office/drawing/2014/main" id="{7469441F-70BA-C255-8EA5-07A0D325F522}"/>
              </a:ext>
            </a:extLst>
          </p:cNvPr>
          <p:cNvSpPr txBox="1"/>
          <p:nvPr/>
        </p:nvSpPr>
        <p:spPr>
          <a:xfrm>
            <a:off x="6648891" y="1752686"/>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1</a:t>
            </a:r>
          </a:p>
        </p:txBody>
      </p:sp>
      <p:sp>
        <p:nvSpPr>
          <p:cNvPr id="11" name="TextBox 10">
            <a:extLst>
              <a:ext uri="{FF2B5EF4-FFF2-40B4-BE49-F238E27FC236}">
                <a16:creationId xmlns:a16="http://schemas.microsoft.com/office/drawing/2014/main" id="{E6E6C626-EB85-A854-9140-3B0DF512FFDD}"/>
              </a:ext>
            </a:extLst>
          </p:cNvPr>
          <p:cNvSpPr txBox="1"/>
          <p:nvPr/>
        </p:nvSpPr>
        <p:spPr>
          <a:xfrm>
            <a:off x="6648890" y="5694213"/>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3</a:t>
            </a:r>
          </a:p>
        </p:txBody>
      </p:sp>
      <p:sp>
        <p:nvSpPr>
          <p:cNvPr id="12" name="TextBox 11">
            <a:extLst>
              <a:ext uri="{FF2B5EF4-FFF2-40B4-BE49-F238E27FC236}">
                <a16:creationId xmlns:a16="http://schemas.microsoft.com/office/drawing/2014/main" id="{78DDBC26-A56D-2B8C-A8CD-125C1B172B2A}"/>
              </a:ext>
            </a:extLst>
          </p:cNvPr>
          <p:cNvSpPr txBox="1"/>
          <p:nvPr/>
        </p:nvSpPr>
        <p:spPr>
          <a:xfrm>
            <a:off x="6648890" y="3867738"/>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2</a:t>
            </a:r>
          </a:p>
        </p:txBody>
      </p:sp>
      <p:sp>
        <p:nvSpPr>
          <p:cNvPr id="6" name="TextBox 5">
            <a:extLst>
              <a:ext uri="{FF2B5EF4-FFF2-40B4-BE49-F238E27FC236}">
                <a16:creationId xmlns:a16="http://schemas.microsoft.com/office/drawing/2014/main" id="{215AF8D3-3B99-0E53-40F8-266DBF3C90C2}"/>
              </a:ext>
            </a:extLst>
          </p:cNvPr>
          <p:cNvSpPr txBox="1"/>
          <p:nvPr/>
        </p:nvSpPr>
        <p:spPr>
          <a:xfrm>
            <a:off x="8612267" y="2153197"/>
            <a:ext cx="3579733" cy="523220"/>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0: </a:t>
            </a:r>
            <a:r>
              <a:rPr lang="en-DE" sz="1400" dirty="0">
                <a:solidFill>
                  <a:srgbClr val="A5A5A5"/>
                </a:solidFill>
              </a:rPr>
              <a:t>Muon bundle energy at surface (fast pre-cut) </a:t>
            </a:r>
          </a:p>
        </p:txBody>
      </p:sp>
      <p:cxnSp>
        <p:nvCxnSpPr>
          <p:cNvPr id="14" name="Straight Arrow Connector 13">
            <a:extLst>
              <a:ext uri="{FF2B5EF4-FFF2-40B4-BE49-F238E27FC236}">
                <a16:creationId xmlns:a16="http://schemas.microsoft.com/office/drawing/2014/main" id="{240C9848-9977-1F46-3591-8F692347000C}"/>
              </a:ext>
            </a:extLst>
          </p:cNvPr>
          <p:cNvCxnSpPr/>
          <p:nvPr/>
        </p:nvCxnSpPr>
        <p:spPr>
          <a:xfrm flipH="1">
            <a:off x="5286378" y="2314576"/>
            <a:ext cx="3266107" cy="0"/>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1C33-61E3-2BF5-86A3-E704B9B253C8}"/>
              </a:ext>
            </a:extLst>
          </p:cNvPr>
          <p:cNvSpPr>
            <a:spLocks noGrp="1"/>
          </p:cNvSpPr>
          <p:nvPr>
            <p:ph type="title"/>
          </p:nvPr>
        </p:nvSpPr>
        <p:spPr/>
        <p:txBody>
          <a:bodyPr/>
          <a:lstStyle/>
          <a:p>
            <a:r>
              <a:rPr lang="en-DE" dirty="0"/>
              <a:t>Muon flux: Prompt spectrum</a:t>
            </a:r>
          </a:p>
        </p:txBody>
      </p:sp>
      <p:sp>
        <p:nvSpPr>
          <p:cNvPr id="4" name="Date Placeholder 3">
            <a:extLst>
              <a:ext uri="{FF2B5EF4-FFF2-40B4-BE49-F238E27FC236}">
                <a16:creationId xmlns:a16="http://schemas.microsoft.com/office/drawing/2014/main" id="{964930FF-80E4-B275-8FD2-72C4BB0FD0A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3222E2-9B3B-F627-E9D0-8302CB0CD476}"/>
              </a:ext>
            </a:extLst>
          </p:cNvPr>
          <p:cNvSpPr>
            <a:spLocks noGrp="1"/>
          </p:cNvSpPr>
          <p:nvPr>
            <p:ph type="sldNum" sz="quarter" idx="12"/>
          </p:nvPr>
        </p:nvSpPr>
        <p:spPr/>
        <p:txBody>
          <a:bodyPr/>
          <a:lstStyle/>
          <a:p>
            <a:fld id="{CD8304E6-5469-594D-85BC-E468E92D2243}" type="slidenum">
              <a:rPr lang="en-US" smtClean="0"/>
              <a:t>88</a:t>
            </a:fld>
            <a:endParaRPr lang="en-US"/>
          </a:p>
        </p:txBody>
      </p:sp>
      <p:pic>
        <p:nvPicPr>
          <p:cNvPr id="6" name="Picture 2" descr="Logo Cosmic Interacting Matters">
            <a:extLst>
              <a:ext uri="{FF2B5EF4-FFF2-40B4-BE49-F238E27FC236}">
                <a16:creationId xmlns:a16="http://schemas.microsoft.com/office/drawing/2014/main" id="{A6BA7BDF-07F5-8312-4689-75ECF0ADA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5D7A2E15-586F-2D60-4D0B-A336A5A0FFA7}"/>
              </a:ext>
            </a:extLst>
          </p:cNvPr>
          <p:cNvSpPr/>
          <p:nvPr/>
        </p:nvSpPr>
        <p:spPr>
          <a:xfrm>
            <a:off x="2387062" y="3416526"/>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8" name="Rounded Rectangle 7">
            <a:extLst>
              <a:ext uri="{FF2B5EF4-FFF2-40B4-BE49-F238E27FC236}">
                <a16:creationId xmlns:a16="http://schemas.microsoft.com/office/drawing/2014/main" id="{54D39363-EBE2-44A4-3ED8-DEF77C7B52AC}"/>
              </a:ext>
            </a:extLst>
          </p:cNvPr>
          <p:cNvSpPr/>
          <p:nvPr/>
        </p:nvSpPr>
        <p:spPr>
          <a:xfrm>
            <a:off x="2387062" y="4203050"/>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9" name="Rounded Rectangle 8">
            <a:extLst>
              <a:ext uri="{FF2B5EF4-FFF2-40B4-BE49-F238E27FC236}">
                <a16:creationId xmlns:a16="http://schemas.microsoft.com/office/drawing/2014/main" id="{1E86D188-FD1D-4035-01CE-FCC4B2FF4B51}"/>
              </a:ext>
            </a:extLst>
          </p:cNvPr>
          <p:cNvSpPr/>
          <p:nvPr/>
        </p:nvSpPr>
        <p:spPr>
          <a:xfrm>
            <a:off x="3304877" y="505196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0" name="Rounded Rectangle 9">
            <a:extLst>
              <a:ext uri="{FF2B5EF4-FFF2-40B4-BE49-F238E27FC236}">
                <a16:creationId xmlns:a16="http://schemas.microsoft.com/office/drawing/2014/main" id="{DEBD488A-1821-DDCA-9921-E41669A6A5B5}"/>
              </a:ext>
            </a:extLst>
          </p:cNvPr>
          <p:cNvSpPr/>
          <p:nvPr/>
        </p:nvSpPr>
        <p:spPr>
          <a:xfrm>
            <a:off x="1441016" y="5043822"/>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1" name="Straight Connector 10">
            <a:extLst>
              <a:ext uri="{FF2B5EF4-FFF2-40B4-BE49-F238E27FC236}">
                <a16:creationId xmlns:a16="http://schemas.microsoft.com/office/drawing/2014/main" id="{DE9DAA39-21BA-9E67-BBD5-32907D3594FA}"/>
              </a:ext>
            </a:extLst>
          </p:cNvPr>
          <p:cNvCxnSpPr>
            <a:cxnSpLocks/>
            <a:stCxn id="7" idx="2"/>
            <a:endCxn id="8" idx="0"/>
          </p:cNvCxnSpPr>
          <p:nvPr/>
        </p:nvCxnSpPr>
        <p:spPr>
          <a:xfrm>
            <a:off x="3078878" y="3889670"/>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B9CF29D-E2EC-2B55-3C46-5D304F44CC3E}"/>
              </a:ext>
            </a:extLst>
          </p:cNvPr>
          <p:cNvCxnSpPr>
            <a:cxnSpLocks/>
            <a:stCxn id="8" idx="2"/>
            <a:endCxn id="10" idx="0"/>
          </p:cNvCxnSpPr>
          <p:nvPr/>
        </p:nvCxnSpPr>
        <p:spPr>
          <a:xfrm flipH="1">
            <a:off x="2132832" y="4676194"/>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DD5B89B-8C67-9C0D-B531-4647043F6A27}"/>
              </a:ext>
            </a:extLst>
          </p:cNvPr>
          <p:cNvCxnSpPr>
            <a:cxnSpLocks/>
            <a:stCxn id="8" idx="2"/>
            <a:endCxn id="9" idx="0"/>
          </p:cNvCxnSpPr>
          <p:nvPr/>
        </p:nvCxnSpPr>
        <p:spPr>
          <a:xfrm>
            <a:off x="3078878" y="4676194"/>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97DACA-B402-EC79-A029-095970164540}"/>
              </a:ext>
            </a:extLst>
          </p:cNvPr>
          <p:cNvSpPr txBox="1"/>
          <p:nvPr/>
        </p:nvSpPr>
        <p:spPr>
          <a:xfrm>
            <a:off x="3655500" y="4695574"/>
            <a:ext cx="682386" cy="307777"/>
          </a:xfrm>
          <a:prstGeom prst="rect">
            <a:avLst/>
          </a:prstGeom>
          <a:noFill/>
        </p:spPr>
        <p:txBody>
          <a:bodyPr wrap="square" rtlCol="0">
            <a:spAutoFit/>
          </a:bodyPr>
          <a:lstStyle/>
          <a:p>
            <a:r>
              <a:rPr lang="en-DE" sz="1400"/>
              <a:t>no</a:t>
            </a:r>
            <a:endParaRPr lang="en-DE" sz="1400" dirty="0"/>
          </a:p>
        </p:txBody>
      </p:sp>
      <p:sp>
        <p:nvSpPr>
          <p:cNvPr id="15" name="TextBox 14">
            <a:extLst>
              <a:ext uri="{FF2B5EF4-FFF2-40B4-BE49-F238E27FC236}">
                <a16:creationId xmlns:a16="http://schemas.microsoft.com/office/drawing/2014/main" id="{2412821A-8C69-13D8-0D03-5DB0E021C0A3}"/>
              </a:ext>
            </a:extLst>
          </p:cNvPr>
          <p:cNvSpPr txBox="1"/>
          <p:nvPr/>
        </p:nvSpPr>
        <p:spPr>
          <a:xfrm>
            <a:off x="2132832" y="4668049"/>
            <a:ext cx="682386" cy="307777"/>
          </a:xfrm>
          <a:prstGeom prst="rect">
            <a:avLst/>
          </a:prstGeom>
          <a:noFill/>
        </p:spPr>
        <p:txBody>
          <a:bodyPr wrap="square" rtlCol="0">
            <a:spAutoFit/>
          </a:bodyPr>
          <a:lstStyle/>
          <a:p>
            <a:r>
              <a:rPr lang="en-DE" sz="1400" dirty="0"/>
              <a:t>yes</a:t>
            </a:r>
          </a:p>
        </p:txBody>
      </p:sp>
      <p:pic>
        <p:nvPicPr>
          <p:cNvPr id="20" name="Grafik 12">
            <a:extLst>
              <a:ext uri="{FF2B5EF4-FFF2-40B4-BE49-F238E27FC236}">
                <a16:creationId xmlns:a16="http://schemas.microsoft.com/office/drawing/2014/main" id="{DFF0FD75-C61E-14F1-8D68-C32C01B9DFAB}"/>
              </a:ext>
            </a:extLst>
          </p:cNvPr>
          <p:cNvPicPr>
            <a:picLocks noChangeAspect="1"/>
          </p:cNvPicPr>
          <p:nvPr/>
        </p:nvPicPr>
        <p:blipFill>
          <a:blip r:embed="rId3"/>
          <a:stretch>
            <a:fillRect/>
          </a:stretch>
        </p:blipFill>
        <p:spPr>
          <a:xfrm>
            <a:off x="5805917" y="1542406"/>
            <a:ext cx="5894884" cy="4830659"/>
          </a:xfrm>
          <a:prstGeom prst="rect">
            <a:avLst/>
          </a:prstGeom>
        </p:spPr>
      </p:pic>
      <p:sp>
        <p:nvSpPr>
          <p:cNvPr id="21" name="Textfeld 13">
            <a:extLst>
              <a:ext uri="{FF2B5EF4-FFF2-40B4-BE49-F238E27FC236}">
                <a16:creationId xmlns:a16="http://schemas.microsoft.com/office/drawing/2014/main" id="{02A8A6AE-DF70-AEEA-2847-B7EA5851CB94}"/>
              </a:ext>
            </a:extLst>
          </p:cNvPr>
          <p:cNvSpPr txBox="1"/>
          <p:nvPr/>
        </p:nvSpPr>
        <p:spPr>
          <a:xfrm>
            <a:off x="8883051" y="1318809"/>
            <a:ext cx="3509010" cy="307777"/>
          </a:xfrm>
          <a:prstGeom prst="rect">
            <a:avLst/>
          </a:prstGeom>
          <a:noFill/>
        </p:spPr>
        <p:txBody>
          <a:bodyPr wrap="square" rtlCol="0">
            <a:spAutoFit/>
          </a:bodyPr>
          <a:lstStyle/>
          <a:p>
            <a:r>
              <a:rPr lang="en-US" sz="1400" dirty="0"/>
              <a:t>0°: perpendicular to Earth’s surface</a:t>
            </a:r>
          </a:p>
        </p:txBody>
      </p:sp>
      <p:cxnSp>
        <p:nvCxnSpPr>
          <p:cNvPr id="22" name="Gerade Verbindung mit Pfeil 15">
            <a:extLst>
              <a:ext uri="{FF2B5EF4-FFF2-40B4-BE49-F238E27FC236}">
                <a16:creationId xmlns:a16="http://schemas.microsoft.com/office/drawing/2014/main" id="{E9D03043-6937-BDA8-2207-1E68DA760717}"/>
              </a:ext>
            </a:extLst>
          </p:cNvPr>
          <p:cNvCxnSpPr/>
          <p:nvPr/>
        </p:nvCxnSpPr>
        <p:spPr>
          <a:xfrm flipV="1">
            <a:off x="7413840" y="2816900"/>
            <a:ext cx="560070" cy="5600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16">
            <a:extLst>
              <a:ext uri="{FF2B5EF4-FFF2-40B4-BE49-F238E27FC236}">
                <a16:creationId xmlns:a16="http://schemas.microsoft.com/office/drawing/2014/main" id="{38369994-2BA3-D6F1-B739-78C00F5109C9}"/>
              </a:ext>
            </a:extLst>
          </p:cNvPr>
          <p:cNvCxnSpPr>
            <a:cxnSpLocks/>
          </p:cNvCxnSpPr>
          <p:nvPr/>
        </p:nvCxnSpPr>
        <p:spPr>
          <a:xfrm flipH="1">
            <a:off x="10990676" y="3782082"/>
            <a:ext cx="125730" cy="6858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 name="Textfeld 20">
            <a:extLst>
              <a:ext uri="{FF2B5EF4-FFF2-40B4-BE49-F238E27FC236}">
                <a16:creationId xmlns:a16="http://schemas.microsoft.com/office/drawing/2014/main" id="{B31AB9CD-0E45-F502-C770-1ED52880EE8C}"/>
              </a:ext>
            </a:extLst>
          </p:cNvPr>
          <p:cNvSpPr txBox="1"/>
          <p:nvPr/>
        </p:nvSpPr>
        <p:spPr>
          <a:xfrm>
            <a:off x="7047138" y="3365540"/>
            <a:ext cx="1710690" cy="307777"/>
          </a:xfrm>
          <a:prstGeom prst="rect">
            <a:avLst/>
          </a:prstGeom>
          <a:noFill/>
        </p:spPr>
        <p:txBody>
          <a:bodyPr wrap="square" rtlCol="0">
            <a:spAutoFit/>
          </a:bodyPr>
          <a:lstStyle/>
          <a:p>
            <a:r>
              <a:rPr lang="en-US" sz="1400" dirty="0"/>
              <a:t>conventional</a:t>
            </a:r>
          </a:p>
        </p:txBody>
      </p:sp>
      <p:sp>
        <p:nvSpPr>
          <p:cNvPr id="25" name="Textfeld 20">
            <a:extLst>
              <a:ext uri="{FF2B5EF4-FFF2-40B4-BE49-F238E27FC236}">
                <a16:creationId xmlns:a16="http://schemas.microsoft.com/office/drawing/2014/main" id="{695C0BD7-38DE-5F05-957D-332EC93D0394}"/>
              </a:ext>
            </a:extLst>
          </p:cNvPr>
          <p:cNvSpPr txBox="1"/>
          <p:nvPr/>
        </p:nvSpPr>
        <p:spPr>
          <a:xfrm>
            <a:off x="10722936" y="3448638"/>
            <a:ext cx="1710690" cy="307777"/>
          </a:xfrm>
          <a:prstGeom prst="rect">
            <a:avLst/>
          </a:prstGeom>
          <a:noFill/>
        </p:spPr>
        <p:txBody>
          <a:bodyPr wrap="square" rtlCol="0">
            <a:spAutoFit/>
          </a:bodyPr>
          <a:lstStyle/>
          <a:p>
            <a:r>
              <a:rPr lang="en-US" sz="1400" dirty="0"/>
              <a:t>prompt</a:t>
            </a:r>
          </a:p>
        </p:txBody>
      </p:sp>
      <mc:AlternateContent xmlns:mc="http://schemas.openxmlformats.org/markup-compatibility/2006" xmlns:a14="http://schemas.microsoft.com/office/drawing/2010/main">
        <mc:Choice Requires="a14">
          <p:sp>
            <p:nvSpPr>
              <p:cNvPr id="26" name="Inhaltsplatzhalter 2">
                <a:extLst>
                  <a:ext uri="{FF2B5EF4-FFF2-40B4-BE49-F238E27FC236}">
                    <a16:creationId xmlns:a16="http://schemas.microsoft.com/office/drawing/2014/main" id="{C710F6DF-DABE-5A64-6D88-267C9BCFF1E3}"/>
                  </a:ext>
                </a:extLst>
              </p:cNvPr>
              <p:cNvSpPr>
                <a:spLocks noGrp="1"/>
              </p:cNvSpPr>
              <p:nvPr>
                <p:ph idx="1"/>
              </p:nvPr>
            </p:nvSpPr>
            <p:spPr>
              <a:xfrm>
                <a:off x="532607" y="956411"/>
                <a:ext cx="3999079" cy="960072"/>
              </a:xfrm>
            </p:spPr>
            <p:txBody>
              <a:bodyPr/>
              <a:lstStyle/>
              <a:p>
                <a:pPr marL="0" indent="0">
                  <a:buNone/>
                </a:pPr>
                <a:r>
                  <a:rPr lang="de-DE" b="0" dirty="0"/>
                  <a:t>    </a:t>
                </a:r>
                <a14:m>
                  <m:oMath xmlns:m="http://schemas.openxmlformats.org/officeDocument/2006/math">
                    <m:sSub>
                      <m:sSubPr>
                        <m:ctrlPr>
                          <a:rPr lang="de-DE" b="0"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b="0" i="0" smtClean="0">
                            <a:latin typeface="Cambria Math" panose="02040503050406030204" pitchFamily="18" charset="0"/>
                          </a:rPr>
                          <m:t>tot</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𝞍</m:t>
                        </m:r>
                      </m:e>
                      <m:sub>
                        <m:r>
                          <m:rPr>
                            <m:sty m:val="p"/>
                          </m:rPr>
                          <a:rPr lang="de-DE" b="0" i="0"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26" name="Inhaltsplatzhalter 2">
                <a:extLst>
                  <a:ext uri="{FF2B5EF4-FFF2-40B4-BE49-F238E27FC236}">
                    <a16:creationId xmlns:a16="http://schemas.microsoft.com/office/drawing/2014/main" id="{C710F6DF-DABE-5A64-6D88-267C9BCFF1E3}"/>
                  </a:ext>
                </a:extLst>
              </p:cNvPr>
              <p:cNvSpPr>
                <a:spLocks noGrp="1" noRot="1" noChangeAspect="1" noMove="1" noResize="1" noEditPoints="1" noAdjustHandles="1" noChangeArrowheads="1" noChangeShapeType="1" noTextEdit="1"/>
              </p:cNvSpPr>
              <p:nvPr>
                <p:ph idx="1"/>
              </p:nvPr>
            </p:nvSpPr>
            <p:spPr>
              <a:xfrm>
                <a:off x="532607" y="956411"/>
                <a:ext cx="3999079" cy="960072"/>
              </a:xfrm>
              <a:blipFill>
                <a:blip r:embed="rId4"/>
                <a:stretch>
                  <a:fillRect/>
                </a:stretch>
              </a:blipFill>
            </p:spPr>
            <p:txBody>
              <a:bodyPr/>
              <a:lstStyle/>
              <a:p>
                <a:r>
                  <a:rPr lang="en-DE">
                    <a:noFill/>
                  </a:rPr>
                  <a:t> </a:t>
                </a:r>
              </a:p>
            </p:txBody>
          </p:sp>
        </mc:Fallback>
      </mc:AlternateContent>
      <p:pic>
        <p:nvPicPr>
          <p:cNvPr id="37" name="Grafik 15" descr="Ein Bild, das Text enthält.&#10;&#10;Automatisch generierte Beschreibung">
            <a:extLst>
              <a:ext uri="{FF2B5EF4-FFF2-40B4-BE49-F238E27FC236}">
                <a16:creationId xmlns:a16="http://schemas.microsoft.com/office/drawing/2014/main" id="{99F1C5E8-0B80-87A5-4960-6975E9B1863D}"/>
              </a:ext>
            </a:extLst>
          </p:cNvPr>
          <p:cNvPicPr>
            <a:picLocks noChangeAspect="1"/>
          </p:cNvPicPr>
          <p:nvPr/>
        </p:nvPicPr>
        <p:blipFill rotWithShape="1">
          <a:blip r:embed="rId5"/>
          <a:srcRect r="1558" b="53158"/>
          <a:stretch/>
        </p:blipFill>
        <p:spPr>
          <a:xfrm>
            <a:off x="2827117" y="1569461"/>
            <a:ext cx="2184798" cy="1072442"/>
          </a:xfrm>
          <a:prstGeom prst="rect">
            <a:avLst/>
          </a:prstGeom>
        </p:spPr>
      </p:pic>
      <p:pic>
        <p:nvPicPr>
          <p:cNvPr id="38" name="Grafik 25" descr="Ein Bild, das Text enthält.&#10;&#10;Automatisch generierte Beschreibung">
            <a:extLst>
              <a:ext uri="{FF2B5EF4-FFF2-40B4-BE49-F238E27FC236}">
                <a16:creationId xmlns:a16="http://schemas.microsoft.com/office/drawing/2014/main" id="{D01BEB12-2BC0-1669-9E90-500FE902B4AE}"/>
              </a:ext>
            </a:extLst>
          </p:cNvPr>
          <p:cNvPicPr>
            <a:picLocks noChangeAspect="1"/>
          </p:cNvPicPr>
          <p:nvPr/>
        </p:nvPicPr>
        <p:blipFill rotWithShape="1">
          <a:blip r:embed="rId5"/>
          <a:srcRect t="52210" r="-2587"/>
          <a:stretch/>
        </p:blipFill>
        <p:spPr>
          <a:xfrm>
            <a:off x="191414" y="1569461"/>
            <a:ext cx="2231671" cy="1072442"/>
          </a:xfrm>
          <a:prstGeom prst="rect">
            <a:avLst/>
          </a:prstGeom>
        </p:spPr>
      </p:pic>
    </p:spTree>
    <p:extLst>
      <p:ext uri="{BB962C8B-B14F-4D97-AF65-F5344CB8AC3E}">
        <p14:creationId xmlns:p14="http://schemas.microsoft.com/office/powerpoint/2010/main" val="23722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6905-F977-F0E1-C4E4-07F67077804D}"/>
              </a:ext>
            </a:extLst>
          </p:cNvPr>
          <p:cNvSpPr>
            <a:spLocks noGrp="1"/>
          </p:cNvSpPr>
          <p:nvPr>
            <p:ph type="title"/>
          </p:nvPr>
        </p:nvSpPr>
        <p:spPr/>
        <p:txBody>
          <a:bodyPr/>
          <a:lstStyle/>
          <a:p>
            <a:r>
              <a:rPr lang="en-DE" dirty="0"/>
              <a:t>Neutrino: z-vertex</a:t>
            </a:r>
          </a:p>
        </p:txBody>
      </p:sp>
      <p:pic>
        <p:nvPicPr>
          <p:cNvPr id="7" name="Content Placeholder 6" descr="A graph of a graph of a number of plants&#10;&#10;Description automatically generated with medium confidence">
            <a:extLst>
              <a:ext uri="{FF2B5EF4-FFF2-40B4-BE49-F238E27FC236}">
                <a16:creationId xmlns:a16="http://schemas.microsoft.com/office/drawing/2014/main" id="{ADEF0DB6-B6D1-E0A3-1EDE-8CBFB43E9171}"/>
              </a:ext>
            </a:extLst>
          </p:cNvPr>
          <p:cNvPicPr>
            <a:picLocks noGrp="1" noChangeAspect="1"/>
          </p:cNvPicPr>
          <p:nvPr>
            <p:ph idx="1"/>
          </p:nvPr>
        </p:nvPicPr>
        <p:blipFill>
          <a:blip r:embed="rId2"/>
          <a:stretch>
            <a:fillRect/>
          </a:stretch>
        </p:blipFill>
        <p:spPr>
          <a:xfrm>
            <a:off x="4897652" y="1016635"/>
            <a:ext cx="7054317" cy="4569778"/>
          </a:xfrm>
        </p:spPr>
      </p:pic>
      <p:sp>
        <p:nvSpPr>
          <p:cNvPr id="4" name="Date Placeholder 3">
            <a:extLst>
              <a:ext uri="{FF2B5EF4-FFF2-40B4-BE49-F238E27FC236}">
                <a16:creationId xmlns:a16="http://schemas.microsoft.com/office/drawing/2014/main" id="{120557A7-B9C7-0D9A-82B7-B6AF6FBC848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AF32B9F-0CCA-CCA6-10CF-8D175D02690C}"/>
              </a:ext>
            </a:extLst>
          </p:cNvPr>
          <p:cNvSpPr>
            <a:spLocks noGrp="1"/>
          </p:cNvSpPr>
          <p:nvPr>
            <p:ph type="sldNum" sz="quarter" idx="12"/>
          </p:nvPr>
        </p:nvSpPr>
        <p:spPr/>
        <p:txBody>
          <a:bodyPr/>
          <a:lstStyle/>
          <a:p>
            <a:fld id="{CD8304E6-5469-594D-85BC-E468E92D2243}" type="slidenum">
              <a:rPr lang="en-US" smtClean="0"/>
              <a:t>89</a:t>
            </a:fld>
            <a:endParaRPr lang="en-US"/>
          </a:p>
        </p:txBody>
      </p:sp>
      <p:sp>
        <p:nvSpPr>
          <p:cNvPr id="9" name="TextBox 8">
            <a:extLst>
              <a:ext uri="{FF2B5EF4-FFF2-40B4-BE49-F238E27FC236}">
                <a16:creationId xmlns:a16="http://schemas.microsoft.com/office/drawing/2014/main" id="{2B3FA74A-7159-7FB8-DBCB-7AD65B9BF724}"/>
              </a:ext>
            </a:extLst>
          </p:cNvPr>
          <p:cNvSpPr txBox="1"/>
          <p:nvPr/>
        </p:nvSpPr>
        <p:spPr>
          <a:xfrm>
            <a:off x="410767" y="1560175"/>
            <a:ext cx="3844129" cy="923330"/>
          </a:xfrm>
          <a:prstGeom prst="rect">
            <a:avLst/>
          </a:prstGeom>
          <a:noFill/>
        </p:spPr>
        <p:txBody>
          <a:bodyPr wrap="none" rtlCol="0">
            <a:spAutoFit/>
          </a:bodyPr>
          <a:lstStyle/>
          <a:p>
            <a:pPr marL="285750" indent="-285750">
              <a:buFont typeface="Arial" panose="020B0604020202020204" pitchFamily="34" charset="0"/>
              <a:buChar char="•"/>
            </a:pPr>
            <a:r>
              <a:rPr lang="en-DE" dirty="0"/>
              <a:t>Dissertation Mirco</a:t>
            </a:r>
          </a:p>
          <a:p>
            <a:pPr marL="285750" indent="-285750">
              <a:buFont typeface="Arial" panose="020B0604020202020204" pitchFamily="34" charset="0"/>
              <a:buChar char="•"/>
            </a:pPr>
            <a:r>
              <a:rPr lang="en-DE" dirty="0"/>
              <a:t>Same shape mismatch for neutrinos</a:t>
            </a:r>
            <a:br>
              <a:rPr lang="en-DE" dirty="0"/>
            </a:br>
            <a:r>
              <a:rPr lang="en-DE" dirty="0"/>
              <a:t>as for muons</a:t>
            </a:r>
          </a:p>
        </p:txBody>
      </p:sp>
      <p:pic>
        <p:nvPicPr>
          <p:cNvPr id="3" name="Picture 2">
            <a:extLst>
              <a:ext uri="{FF2B5EF4-FFF2-40B4-BE49-F238E27FC236}">
                <a16:creationId xmlns:a16="http://schemas.microsoft.com/office/drawing/2014/main" id="{6A017262-D4CA-364E-7212-3DCEF6930005}"/>
              </a:ext>
            </a:extLst>
          </p:cNvPr>
          <p:cNvPicPr>
            <a:picLocks noChangeAspect="1"/>
          </p:cNvPicPr>
          <p:nvPr/>
        </p:nvPicPr>
        <p:blipFill>
          <a:blip r:embed="rId3"/>
          <a:stretch>
            <a:fillRect/>
          </a:stretch>
        </p:blipFill>
        <p:spPr>
          <a:xfrm>
            <a:off x="240030" y="2683454"/>
            <a:ext cx="4522787" cy="3382084"/>
          </a:xfrm>
          <a:prstGeom prst="rect">
            <a:avLst/>
          </a:prstGeom>
        </p:spPr>
      </p:pic>
    </p:spTree>
    <p:extLst>
      <p:ext uri="{BB962C8B-B14F-4D97-AF65-F5344CB8AC3E}">
        <p14:creationId xmlns:p14="http://schemas.microsoft.com/office/powerpoint/2010/main" val="374430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9ADB-916D-1C25-C5E0-21CC2A7378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0B831B-61CA-AF19-9F99-90A1FD6DF714}"/>
              </a:ext>
            </a:extLst>
          </p:cNvPr>
          <p:cNvSpPr>
            <a:spLocks noGrp="1"/>
          </p:cNvSpPr>
          <p:nvPr>
            <p:ph type="ctrTitle"/>
          </p:nvPr>
        </p:nvSpPr>
        <p:spPr/>
        <p:txBody>
          <a:bodyPr/>
          <a:lstStyle/>
          <a:p>
            <a:r>
              <a:rPr lang="en-DE" dirty="0"/>
              <a:t>Unfold Muon Flux</a:t>
            </a:r>
          </a:p>
        </p:txBody>
      </p:sp>
      <p:sp>
        <p:nvSpPr>
          <p:cNvPr id="3" name="Subtitle 2">
            <a:extLst>
              <a:ext uri="{FF2B5EF4-FFF2-40B4-BE49-F238E27FC236}">
                <a16:creationId xmlns:a16="http://schemas.microsoft.com/office/drawing/2014/main" id="{84483391-7F72-A787-4278-B59D95F3206B}"/>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7605EB37-2390-05AF-3903-DC04DFAEF2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E7764A6-355B-B475-75D0-9237FD8D2915}"/>
              </a:ext>
            </a:extLst>
          </p:cNvPr>
          <p:cNvSpPr>
            <a:spLocks noGrp="1"/>
          </p:cNvSpPr>
          <p:nvPr>
            <p:ph type="sldNum" sz="quarter" idx="12"/>
          </p:nvPr>
        </p:nvSpPr>
        <p:spPr/>
        <p:txBody>
          <a:bodyPr/>
          <a:lstStyle/>
          <a:p>
            <a:fld id="{CD8304E6-5469-594D-85BC-E468E92D2243}" type="slidenum">
              <a:rPr lang="en-US" smtClean="0"/>
              <a:t>9</a:t>
            </a:fld>
            <a:endParaRPr lang="en-US"/>
          </a:p>
        </p:txBody>
      </p:sp>
      <p:pic>
        <p:nvPicPr>
          <p:cNvPr id="6" name="Picture 2" descr="Logo Cosmic Interacting Matters">
            <a:extLst>
              <a:ext uri="{FF2B5EF4-FFF2-40B4-BE49-F238E27FC236}">
                <a16:creationId xmlns:a16="http://schemas.microsoft.com/office/drawing/2014/main" id="{BC6DCE6B-ECB7-F952-DECC-93821F854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9587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756-5BCC-4407-73F8-2398E72AC06C}"/>
              </a:ext>
            </a:extLst>
          </p:cNvPr>
          <p:cNvSpPr>
            <a:spLocks noGrp="1"/>
          </p:cNvSpPr>
          <p:nvPr>
            <p:ph type="title"/>
          </p:nvPr>
        </p:nvSpPr>
        <p:spPr/>
        <p:txBody>
          <a:bodyPr/>
          <a:lstStyle/>
          <a:p>
            <a:r>
              <a:rPr lang="en-DE" dirty="0"/>
              <a:t>Stopping muons</a:t>
            </a:r>
          </a:p>
        </p:txBody>
      </p:sp>
      <p:pic>
        <p:nvPicPr>
          <p:cNvPr id="7" name="Content Placeholder 6">
            <a:extLst>
              <a:ext uri="{FF2B5EF4-FFF2-40B4-BE49-F238E27FC236}">
                <a16:creationId xmlns:a16="http://schemas.microsoft.com/office/drawing/2014/main" id="{22361CE2-99D9-689F-24E9-12E36A60B135}"/>
              </a:ext>
            </a:extLst>
          </p:cNvPr>
          <p:cNvPicPr>
            <a:picLocks noGrp="1" noChangeAspect="1"/>
          </p:cNvPicPr>
          <p:nvPr>
            <p:ph idx="1"/>
          </p:nvPr>
        </p:nvPicPr>
        <p:blipFill>
          <a:blip r:embed="rId2"/>
          <a:stretch>
            <a:fillRect/>
          </a:stretch>
        </p:blipFill>
        <p:spPr>
          <a:xfrm>
            <a:off x="253237" y="1965750"/>
            <a:ext cx="11508010" cy="3143518"/>
          </a:xfrm>
        </p:spPr>
      </p:pic>
      <p:sp>
        <p:nvSpPr>
          <p:cNvPr id="4" name="Date Placeholder 3">
            <a:extLst>
              <a:ext uri="{FF2B5EF4-FFF2-40B4-BE49-F238E27FC236}">
                <a16:creationId xmlns:a16="http://schemas.microsoft.com/office/drawing/2014/main" id="{1395FBFE-AA28-42B5-361C-8A67127E431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12B739-2BD1-DA0F-0598-5EED9A151638}"/>
              </a:ext>
            </a:extLst>
          </p:cNvPr>
          <p:cNvSpPr>
            <a:spLocks noGrp="1"/>
          </p:cNvSpPr>
          <p:nvPr>
            <p:ph type="sldNum" sz="quarter" idx="12"/>
          </p:nvPr>
        </p:nvSpPr>
        <p:spPr/>
        <p:txBody>
          <a:bodyPr/>
          <a:lstStyle/>
          <a:p>
            <a:fld id="{CD8304E6-5469-594D-85BC-E468E92D2243}" type="slidenum">
              <a:rPr lang="en-US" smtClean="0"/>
              <a:t>90</a:t>
            </a:fld>
            <a:endParaRPr lang="en-US"/>
          </a:p>
        </p:txBody>
      </p:sp>
    </p:spTree>
    <p:extLst>
      <p:ext uri="{BB962C8B-B14F-4D97-AF65-F5344CB8AC3E}">
        <p14:creationId xmlns:p14="http://schemas.microsoft.com/office/powerpoint/2010/main" val="18098876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7E7E-E490-B482-B00C-DDAB540C289B}"/>
              </a:ext>
            </a:extLst>
          </p:cNvPr>
          <p:cNvSpPr>
            <a:spLocks noGrp="1"/>
          </p:cNvSpPr>
          <p:nvPr>
            <p:ph type="title"/>
          </p:nvPr>
        </p:nvSpPr>
        <p:spPr>
          <a:xfrm>
            <a:off x="422900" y="540167"/>
            <a:ext cx="5370576" cy="2135867"/>
          </a:xfrm>
        </p:spPr>
        <p:txBody>
          <a:bodyPr anchor="b">
            <a:normAutofit/>
          </a:bodyPr>
          <a:lstStyle/>
          <a:p>
            <a:r>
              <a:rPr lang="en-DE" sz="4800" dirty="0">
                <a:solidFill>
                  <a:schemeClr val="tx1"/>
                </a:solidFill>
              </a:rPr>
              <a:t>Entry position z</a:t>
            </a:r>
            <a:br>
              <a:rPr lang="en-DE" sz="4800" dirty="0">
                <a:solidFill>
                  <a:schemeClr val="tx1"/>
                </a:solidFill>
              </a:rPr>
            </a:br>
            <a:r>
              <a:rPr lang="en-DE" sz="4800" dirty="0">
                <a:solidFill>
                  <a:schemeClr val="tx1"/>
                </a:solidFill>
              </a:rPr>
              <a:t>- different cos(zenith)</a:t>
            </a:r>
          </a:p>
        </p:txBody>
      </p:sp>
      <p:pic>
        <p:nvPicPr>
          <p:cNvPr id="6" name="Picture 5">
            <a:extLst>
              <a:ext uri="{FF2B5EF4-FFF2-40B4-BE49-F238E27FC236}">
                <a16:creationId xmlns:a16="http://schemas.microsoft.com/office/drawing/2014/main" id="{566ECD28-3914-5D52-B609-3A72B0E63B4C}"/>
              </a:ext>
            </a:extLst>
          </p:cNvPr>
          <p:cNvPicPr>
            <a:picLocks noChangeAspect="1"/>
          </p:cNvPicPr>
          <p:nvPr/>
        </p:nvPicPr>
        <p:blipFill>
          <a:blip r:embed="rId2"/>
          <a:srcRect l="5443" r="2137" b="-4"/>
          <a:stretch/>
        </p:blipFill>
        <p:spPr>
          <a:xfrm>
            <a:off x="7230746" y="10"/>
            <a:ext cx="4135242" cy="1465427"/>
          </a:xfrm>
          <a:prstGeom prst="rect">
            <a:avLst/>
          </a:prstGeom>
        </p:spPr>
      </p:pic>
      <p:pic>
        <p:nvPicPr>
          <p:cNvPr id="9" name="Picture 8">
            <a:extLst>
              <a:ext uri="{FF2B5EF4-FFF2-40B4-BE49-F238E27FC236}">
                <a16:creationId xmlns:a16="http://schemas.microsoft.com/office/drawing/2014/main" id="{E0C1DFD1-FD8D-E63B-C0BF-E9FBE1C52859}"/>
              </a:ext>
            </a:extLst>
          </p:cNvPr>
          <p:cNvPicPr>
            <a:picLocks noChangeAspect="1"/>
          </p:cNvPicPr>
          <p:nvPr/>
        </p:nvPicPr>
        <p:blipFill>
          <a:blip r:embed="rId3"/>
          <a:srcRect l="4337" r="3251" b="4"/>
          <a:stretch/>
        </p:blipFill>
        <p:spPr>
          <a:xfrm>
            <a:off x="7230746" y="1570516"/>
            <a:ext cx="4135242" cy="1465437"/>
          </a:xfrm>
          <a:prstGeom prst="rect">
            <a:avLst/>
          </a:prstGeom>
        </p:spPr>
      </p:pic>
      <p:pic>
        <p:nvPicPr>
          <p:cNvPr id="8" name="Picture 7">
            <a:extLst>
              <a:ext uri="{FF2B5EF4-FFF2-40B4-BE49-F238E27FC236}">
                <a16:creationId xmlns:a16="http://schemas.microsoft.com/office/drawing/2014/main" id="{F40FF11C-58CD-B4AC-D1FD-73C3B654EF40}"/>
              </a:ext>
            </a:extLst>
          </p:cNvPr>
          <p:cNvPicPr>
            <a:picLocks noChangeAspect="1"/>
          </p:cNvPicPr>
          <p:nvPr/>
        </p:nvPicPr>
        <p:blipFill>
          <a:blip r:embed="rId4"/>
          <a:srcRect l="3569" r="4019" b="4"/>
          <a:stretch/>
        </p:blipFill>
        <p:spPr>
          <a:xfrm>
            <a:off x="7230746" y="3124327"/>
            <a:ext cx="4135242" cy="1465437"/>
          </a:xfrm>
          <a:prstGeom prst="rect">
            <a:avLst/>
          </a:prstGeom>
        </p:spPr>
      </p:pic>
      <p:pic>
        <p:nvPicPr>
          <p:cNvPr id="7" name="Picture 6">
            <a:extLst>
              <a:ext uri="{FF2B5EF4-FFF2-40B4-BE49-F238E27FC236}">
                <a16:creationId xmlns:a16="http://schemas.microsoft.com/office/drawing/2014/main" id="{1CC79C68-30E9-4C33-A439-C5E3362AF58F}"/>
              </a:ext>
            </a:extLst>
          </p:cNvPr>
          <p:cNvPicPr>
            <a:picLocks noChangeAspect="1"/>
          </p:cNvPicPr>
          <p:nvPr/>
        </p:nvPicPr>
        <p:blipFill>
          <a:blip r:embed="rId5"/>
          <a:srcRect l="6821" r="767" b="4"/>
          <a:stretch/>
        </p:blipFill>
        <p:spPr>
          <a:xfrm>
            <a:off x="7230745" y="4678138"/>
            <a:ext cx="4135242" cy="1465437"/>
          </a:xfrm>
          <a:prstGeom prst="rect">
            <a:avLst/>
          </a:prstGeom>
        </p:spPr>
      </p:pic>
      <p:sp>
        <p:nvSpPr>
          <p:cNvPr id="5" name="Slide Number Placeholder 4">
            <a:extLst>
              <a:ext uri="{FF2B5EF4-FFF2-40B4-BE49-F238E27FC236}">
                <a16:creationId xmlns:a16="http://schemas.microsoft.com/office/drawing/2014/main" id="{70655DF5-8416-3005-C253-EAAA6F341080}"/>
              </a:ext>
            </a:extLst>
          </p:cNvPr>
          <p:cNvSpPr>
            <a:spLocks noGrp="1"/>
          </p:cNvSpPr>
          <p:nvPr>
            <p:ph type="sldNum" sz="quarter" idx="12"/>
          </p:nvPr>
        </p:nvSpPr>
        <p:spPr>
          <a:xfrm>
            <a:off x="11365224" y="-12591"/>
            <a:ext cx="826776" cy="720061"/>
          </a:xfrm>
        </p:spPr>
        <p:txBody>
          <a:bodyPr>
            <a:normAutofit/>
          </a:bodyPr>
          <a:lstStyle/>
          <a:p>
            <a:pPr algn="ctr">
              <a:spcAft>
                <a:spcPts val="600"/>
              </a:spcAft>
            </a:pPr>
            <a:fld id="{CD8304E6-5469-594D-85BC-E468E92D2243}" type="slidenum">
              <a:rPr lang="en-US"/>
              <a:pPr algn="ctr">
                <a:spcAft>
                  <a:spcPts val="600"/>
                </a:spcAft>
              </a:pPr>
              <a:t>91</a:t>
            </a:fld>
            <a:endParaRPr lang="en-US"/>
          </a:p>
        </p:txBody>
      </p:sp>
      <p:sp>
        <p:nvSpPr>
          <p:cNvPr id="4" name="Date Placeholder 3">
            <a:extLst>
              <a:ext uri="{FF2B5EF4-FFF2-40B4-BE49-F238E27FC236}">
                <a16:creationId xmlns:a16="http://schemas.microsoft.com/office/drawing/2014/main" id="{C6CE2523-55FC-2CE0-075B-0168D60D484D}"/>
              </a:ext>
            </a:extLst>
          </p:cNvPr>
          <p:cNvSpPr>
            <a:spLocks noGrp="1"/>
          </p:cNvSpPr>
          <p:nvPr>
            <p:ph type="dt" sz="half" idx="10"/>
          </p:nvPr>
        </p:nvSpPr>
        <p:spPr>
          <a:xfrm>
            <a:off x="439847" y="6356350"/>
            <a:ext cx="2743200" cy="365125"/>
          </a:xfrm>
        </p:spPr>
        <p:txBody>
          <a:bodyPr>
            <a:normAutofit/>
          </a:bodyPr>
          <a:lstStyle/>
          <a:p>
            <a:pPr>
              <a:spcAft>
                <a:spcPts val="600"/>
              </a:spcAft>
            </a:pPr>
            <a:r>
              <a:rPr lang="de-DE"/>
              <a:t>pascal.gutjahr@tu-dortmund.de</a:t>
            </a:r>
            <a:endParaRPr lang="en-US"/>
          </a:p>
        </p:txBody>
      </p:sp>
    </p:spTree>
    <p:extLst>
      <p:ext uri="{BB962C8B-B14F-4D97-AF65-F5344CB8AC3E}">
        <p14:creationId xmlns:p14="http://schemas.microsoft.com/office/powerpoint/2010/main" val="38327838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A77C-53BF-8D7E-C331-02107748EA1C}"/>
              </a:ext>
            </a:extLst>
          </p:cNvPr>
          <p:cNvSpPr>
            <a:spLocks noGrp="1"/>
          </p:cNvSpPr>
          <p:nvPr>
            <p:ph type="title"/>
          </p:nvPr>
        </p:nvSpPr>
        <p:spPr>
          <a:xfrm>
            <a:off x="538480" y="500968"/>
            <a:ext cx="3649250" cy="5675995"/>
          </a:xfrm>
        </p:spPr>
        <p:txBody>
          <a:bodyPr/>
          <a:lstStyle/>
          <a:p>
            <a:r>
              <a:rPr lang="en-DE" dirty="0"/>
              <a:t>Entry position z</a:t>
            </a:r>
            <a:br>
              <a:rPr lang="en-DE" dirty="0"/>
            </a:br>
            <a:r>
              <a:rPr lang="en-DE" dirty="0"/>
              <a:t>- different cuts on bundle energy at surface</a:t>
            </a:r>
          </a:p>
        </p:txBody>
      </p:sp>
      <p:sp>
        <p:nvSpPr>
          <p:cNvPr id="4" name="Date Placeholder 3">
            <a:extLst>
              <a:ext uri="{FF2B5EF4-FFF2-40B4-BE49-F238E27FC236}">
                <a16:creationId xmlns:a16="http://schemas.microsoft.com/office/drawing/2014/main" id="{E99440BD-2D46-9E39-F63E-7CFD22CE5D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0174DA9-106B-D326-9AEF-E0D76101F282}"/>
              </a:ext>
            </a:extLst>
          </p:cNvPr>
          <p:cNvSpPr>
            <a:spLocks noGrp="1"/>
          </p:cNvSpPr>
          <p:nvPr>
            <p:ph type="sldNum" sz="quarter" idx="12"/>
          </p:nvPr>
        </p:nvSpPr>
        <p:spPr/>
        <p:txBody>
          <a:bodyPr/>
          <a:lstStyle/>
          <a:p>
            <a:fld id="{CD8304E6-5469-594D-85BC-E468E92D2243}" type="slidenum">
              <a:rPr lang="en-US" smtClean="0"/>
              <a:t>92</a:t>
            </a:fld>
            <a:endParaRPr lang="en-US"/>
          </a:p>
        </p:txBody>
      </p:sp>
      <p:pic>
        <p:nvPicPr>
          <p:cNvPr id="6" name="Picture 5">
            <a:extLst>
              <a:ext uri="{FF2B5EF4-FFF2-40B4-BE49-F238E27FC236}">
                <a16:creationId xmlns:a16="http://schemas.microsoft.com/office/drawing/2014/main" id="{289B6A20-2FDF-60C9-3CD5-8F552986EFD3}"/>
              </a:ext>
            </a:extLst>
          </p:cNvPr>
          <p:cNvPicPr>
            <a:picLocks noChangeAspect="1"/>
          </p:cNvPicPr>
          <p:nvPr/>
        </p:nvPicPr>
        <p:blipFill>
          <a:blip r:embed="rId2"/>
          <a:stretch>
            <a:fillRect/>
          </a:stretch>
        </p:blipFill>
        <p:spPr>
          <a:xfrm>
            <a:off x="4187730" y="500968"/>
            <a:ext cx="7772400" cy="1519743"/>
          </a:xfrm>
          <a:prstGeom prst="rect">
            <a:avLst/>
          </a:prstGeom>
        </p:spPr>
      </p:pic>
      <p:pic>
        <p:nvPicPr>
          <p:cNvPr id="7" name="Picture 6">
            <a:extLst>
              <a:ext uri="{FF2B5EF4-FFF2-40B4-BE49-F238E27FC236}">
                <a16:creationId xmlns:a16="http://schemas.microsoft.com/office/drawing/2014/main" id="{4D4B3EDE-3509-7211-AEE8-7EAA68458C7B}"/>
              </a:ext>
            </a:extLst>
          </p:cNvPr>
          <p:cNvPicPr>
            <a:picLocks noChangeAspect="1"/>
          </p:cNvPicPr>
          <p:nvPr/>
        </p:nvPicPr>
        <p:blipFill>
          <a:blip r:embed="rId3"/>
          <a:stretch>
            <a:fillRect/>
          </a:stretch>
        </p:blipFill>
        <p:spPr>
          <a:xfrm>
            <a:off x="4187730" y="2044818"/>
            <a:ext cx="7772400" cy="1519743"/>
          </a:xfrm>
          <a:prstGeom prst="rect">
            <a:avLst/>
          </a:prstGeom>
        </p:spPr>
      </p:pic>
      <p:pic>
        <p:nvPicPr>
          <p:cNvPr id="8" name="Picture 7">
            <a:extLst>
              <a:ext uri="{FF2B5EF4-FFF2-40B4-BE49-F238E27FC236}">
                <a16:creationId xmlns:a16="http://schemas.microsoft.com/office/drawing/2014/main" id="{B9F441B7-1E22-CB3F-9CB7-49C451515BBB}"/>
              </a:ext>
            </a:extLst>
          </p:cNvPr>
          <p:cNvPicPr>
            <a:picLocks noChangeAspect="1"/>
          </p:cNvPicPr>
          <p:nvPr/>
        </p:nvPicPr>
        <p:blipFill>
          <a:blip r:embed="rId4"/>
          <a:stretch>
            <a:fillRect/>
          </a:stretch>
        </p:blipFill>
        <p:spPr>
          <a:xfrm>
            <a:off x="4274090" y="3654255"/>
            <a:ext cx="7772400" cy="1519743"/>
          </a:xfrm>
          <a:prstGeom prst="rect">
            <a:avLst/>
          </a:prstGeom>
        </p:spPr>
      </p:pic>
      <p:pic>
        <p:nvPicPr>
          <p:cNvPr id="9" name="Picture 8">
            <a:extLst>
              <a:ext uri="{FF2B5EF4-FFF2-40B4-BE49-F238E27FC236}">
                <a16:creationId xmlns:a16="http://schemas.microsoft.com/office/drawing/2014/main" id="{14EBBD1B-E863-BCC1-93FA-00041E588BB7}"/>
              </a:ext>
            </a:extLst>
          </p:cNvPr>
          <p:cNvPicPr>
            <a:picLocks noChangeAspect="1"/>
          </p:cNvPicPr>
          <p:nvPr/>
        </p:nvPicPr>
        <p:blipFill>
          <a:blip r:embed="rId5"/>
          <a:stretch>
            <a:fillRect/>
          </a:stretch>
        </p:blipFill>
        <p:spPr>
          <a:xfrm>
            <a:off x="4274090" y="5263692"/>
            <a:ext cx="7772400" cy="1519743"/>
          </a:xfrm>
          <a:prstGeom prst="rect">
            <a:avLst/>
          </a:prstGeom>
        </p:spPr>
      </p:pic>
    </p:spTree>
    <p:extLst>
      <p:ext uri="{BB962C8B-B14F-4D97-AF65-F5344CB8AC3E}">
        <p14:creationId xmlns:p14="http://schemas.microsoft.com/office/powerpoint/2010/main" val="30911194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E861-BE6F-85B4-863D-F29AE7A56EC2}"/>
              </a:ext>
            </a:extLst>
          </p:cNvPr>
          <p:cNvSpPr>
            <a:spLocks noGrp="1"/>
          </p:cNvSpPr>
          <p:nvPr>
            <p:ph type="ctrTitle"/>
          </p:nvPr>
        </p:nvSpPr>
        <p:spPr/>
        <p:txBody>
          <a:bodyPr/>
          <a:lstStyle/>
          <a:p>
            <a:r>
              <a:rPr lang="en-DE" dirty="0"/>
              <a:t>New CORSIKA simulation</a:t>
            </a:r>
          </a:p>
        </p:txBody>
      </p:sp>
      <p:sp>
        <p:nvSpPr>
          <p:cNvPr id="3" name="Subtitle 2">
            <a:extLst>
              <a:ext uri="{FF2B5EF4-FFF2-40B4-BE49-F238E27FC236}">
                <a16:creationId xmlns:a16="http://schemas.microsoft.com/office/drawing/2014/main" id="{9B4A753D-03AF-9914-C861-8660F7357D51}"/>
              </a:ext>
            </a:extLst>
          </p:cNvPr>
          <p:cNvSpPr>
            <a:spLocks noGrp="1"/>
          </p:cNvSpPr>
          <p:nvPr>
            <p:ph type="subTitle" idx="1"/>
          </p:nvPr>
        </p:nvSpPr>
        <p:spPr/>
        <p:txBody>
          <a:bodyPr/>
          <a:lstStyle/>
          <a:p>
            <a:r>
              <a:rPr lang="en-DE" dirty="0"/>
              <a:t>with extended history option for information about the parent particles</a:t>
            </a:r>
          </a:p>
        </p:txBody>
      </p:sp>
      <p:sp>
        <p:nvSpPr>
          <p:cNvPr id="4" name="Date Placeholder 3">
            <a:extLst>
              <a:ext uri="{FF2B5EF4-FFF2-40B4-BE49-F238E27FC236}">
                <a16:creationId xmlns:a16="http://schemas.microsoft.com/office/drawing/2014/main" id="{C83A7C51-6A51-4238-8FC0-AE9C816048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FC080DB-8779-7BA0-0A9A-2040DB7F022C}"/>
              </a:ext>
            </a:extLst>
          </p:cNvPr>
          <p:cNvSpPr>
            <a:spLocks noGrp="1"/>
          </p:cNvSpPr>
          <p:nvPr>
            <p:ph type="sldNum" sz="quarter" idx="12"/>
          </p:nvPr>
        </p:nvSpPr>
        <p:spPr/>
        <p:txBody>
          <a:bodyPr/>
          <a:lstStyle/>
          <a:p>
            <a:fld id="{CD8304E6-5469-594D-85BC-E468E92D2243}" type="slidenum">
              <a:rPr lang="en-US" smtClean="0"/>
              <a:t>93</a:t>
            </a:fld>
            <a:endParaRPr lang="en-US"/>
          </a:p>
        </p:txBody>
      </p:sp>
    </p:spTree>
    <p:extLst>
      <p:ext uri="{BB962C8B-B14F-4D97-AF65-F5344CB8AC3E}">
        <p14:creationId xmlns:p14="http://schemas.microsoft.com/office/powerpoint/2010/main" val="41837801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84C0-CB77-9A3B-099D-777DD3D6A4DB}"/>
              </a:ext>
            </a:extLst>
          </p:cNvPr>
          <p:cNvSpPr>
            <a:spLocks noGrp="1"/>
          </p:cNvSpPr>
          <p:nvPr>
            <p:ph type="title"/>
          </p:nvPr>
        </p:nvSpPr>
        <p:spPr/>
        <p:txBody>
          <a:bodyPr/>
          <a:lstStyle/>
          <a:p>
            <a:r>
              <a:rPr lang="en-DE" dirty="0"/>
              <a:t>CORSIKA 7 tagging and MCEq comparison</a:t>
            </a:r>
          </a:p>
        </p:txBody>
      </p:sp>
      <p:sp>
        <p:nvSpPr>
          <p:cNvPr id="4" name="Date Placeholder 3">
            <a:extLst>
              <a:ext uri="{FF2B5EF4-FFF2-40B4-BE49-F238E27FC236}">
                <a16:creationId xmlns:a16="http://schemas.microsoft.com/office/drawing/2014/main" id="{09CBCBDD-5BEF-1FC4-9B40-9C7B183767F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F1F08BD-C2DE-2CBE-EB12-75376A274398}"/>
              </a:ext>
            </a:extLst>
          </p:cNvPr>
          <p:cNvSpPr>
            <a:spLocks noGrp="1"/>
          </p:cNvSpPr>
          <p:nvPr>
            <p:ph type="sldNum" sz="quarter" idx="12"/>
          </p:nvPr>
        </p:nvSpPr>
        <p:spPr/>
        <p:txBody>
          <a:bodyPr/>
          <a:lstStyle/>
          <a:p>
            <a:fld id="{CD8304E6-5469-594D-85BC-E468E92D2243}" type="slidenum">
              <a:rPr lang="en-US" smtClean="0"/>
              <a:t>94</a:t>
            </a:fld>
            <a:endParaRPr lang="en-US"/>
          </a:p>
        </p:txBody>
      </p:sp>
      <p:pic>
        <p:nvPicPr>
          <p:cNvPr id="6" name="Picture 2" descr="Logo Cosmic Interacting Matters">
            <a:extLst>
              <a:ext uri="{FF2B5EF4-FFF2-40B4-BE49-F238E27FC236}">
                <a16:creationId xmlns:a16="http://schemas.microsoft.com/office/drawing/2014/main" id="{79D6A31A-82B1-397A-4622-F229FD2C9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E91ED0F-0113-D0FA-782B-0358FAD558BE}"/>
              </a:ext>
            </a:extLst>
          </p:cNvPr>
          <p:cNvPicPr>
            <a:picLocks noChangeAspect="1"/>
          </p:cNvPicPr>
          <p:nvPr/>
        </p:nvPicPr>
        <p:blipFill>
          <a:blip r:embed="rId3"/>
          <a:stretch>
            <a:fillRect/>
          </a:stretch>
        </p:blipFill>
        <p:spPr>
          <a:xfrm>
            <a:off x="41798" y="1310056"/>
            <a:ext cx="5644205" cy="3907527"/>
          </a:xfrm>
          <a:prstGeom prst="rect">
            <a:avLst/>
          </a:prstGeom>
        </p:spPr>
      </p:pic>
      <p:pic>
        <p:nvPicPr>
          <p:cNvPr id="8" name="Picture 7">
            <a:extLst>
              <a:ext uri="{FF2B5EF4-FFF2-40B4-BE49-F238E27FC236}">
                <a16:creationId xmlns:a16="http://schemas.microsoft.com/office/drawing/2014/main" id="{1F5395A0-2228-9BBF-7DA5-FFDE6EF4DEF3}"/>
              </a:ext>
            </a:extLst>
          </p:cNvPr>
          <p:cNvPicPr>
            <a:picLocks noChangeAspect="1"/>
          </p:cNvPicPr>
          <p:nvPr/>
        </p:nvPicPr>
        <p:blipFill>
          <a:blip r:embed="rId4"/>
          <a:stretch>
            <a:fillRect/>
          </a:stretch>
        </p:blipFill>
        <p:spPr>
          <a:xfrm>
            <a:off x="5729035" y="1310056"/>
            <a:ext cx="6349729" cy="3968581"/>
          </a:xfrm>
          <a:prstGeom prst="rect">
            <a:avLst/>
          </a:prstGeom>
        </p:spPr>
      </p:pic>
      <p:sp>
        <p:nvSpPr>
          <p:cNvPr id="9" name="TextBox 8">
            <a:extLst>
              <a:ext uri="{FF2B5EF4-FFF2-40B4-BE49-F238E27FC236}">
                <a16:creationId xmlns:a16="http://schemas.microsoft.com/office/drawing/2014/main" id="{1079B058-2FF5-8427-5C94-E3C9CE301AFA}"/>
              </a:ext>
            </a:extLst>
          </p:cNvPr>
          <p:cNvSpPr txBox="1"/>
          <p:nvPr/>
        </p:nvSpPr>
        <p:spPr>
          <a:xfrm>
            <a:off x="8186085" y="488686"/>
            <a:ext cx="4284921" cy="1015663"/>
          </a:xfrm>
          <a:prstGeom prst="rect">
            <a:avLst/>
          </a:prstGeom>
          <a:noFill/>
        </p:spPr>
        <p:txBody>
          <a:bodyPr wrap="square" rtlCol="0">
            <a:spAutoFit/>
          </a:bodyPr>
          <a:lstStyle/>
          <a:p>
            <a:r>
              <a:rPr lang="en-GB" sz="1200" dirty="0" err="1"/>
              <a:t>MCEq</a:t>
            </a:r>
            <a:r>
              <a:rPr lang="en-GB" sz="1200" dirty="0"/>
              <a:t>: tool to numerically solve the cascade equations that describes the evolution of particle densities as they propagate through a gaseous, dense medium</a:t>
            </a:r>
          </a:p>
          <a:p>
            <a:r>
              <a:rPr lang="en-GB" sz="1200" dirty="0">
                <a:hlinkClick r:id="rId5"/>
              </a:rPr>
              <a:t>https://github.com/mceq-project/MCEq</a:t>
            </a:r>
            <a:endParaRPr lang="en-GB" sz="1200" dirty="0"/>
          </a:p>
          <a:p>
            <a:endParaRPr lang="en-DE" sz="1200" dirty="0"/>
          </a:p>
        </p:txBody>
      </p:sp>
      <p:sp>
        <p:nvSpPr>
          <p:cNvPr id="12" name="TextBox 11">
            <a:extLst>
              <a:ext uri="{FF2B5EF4-FFF2-40B4-BE49-F238E27FC236}">
                <a16:creationId xmlns:a16="http://schemas.microsoft.com/office/drawing/2014/main" id="{012DE9A4-C456-A554-8149-7CF3332F1B53}"/>
              </a:ext>
            </a:extLst>
          </p:cNvPr>
          <p:cNvSpPr txBox="1"/>
          <p:nvPr/>
        </p:nvSpPr>
        <p:spPr>
          <a:xfrm>
            <a:off x="3890439" y="1369046"/>
            <a:ext cx="1220142" cy="307777"/>
          </a:xfrm>
          <a:prstGeom prst="rect">
            <a:avLst/>
          </a:prstGeom>
          <a:noFill/>
        </p:spPr>
        <p:txBody>
          <a:bodyPr wrap="none" rtlCol="0">
            <a:spAutoFit/>
          </a:bodyPr>
          <a:lstStyle/>
          <a:p>
            <a:r>
              <a:rPr lang="en-DE" sz="1400" dirty="0"/>
              <a:t>GSF weighting</a:t>
            </a:r>
          </a:p>
        </p:txBody>
      </p:sp>
      <p:sp>
        <p:nvSpPr>
          <p:cNvPr id="13" name="TextBox 12">
            <a:extLst>
              <a:ext uri="{FF2B5EF4-FFF2-40B4-BE49-F238E27FC236}">
                <a16:creationId xmlns:a16="http://schemas.microsoft.com/office/drawing/2014/main" id="{8EF3B38E-8235-4F4A-2DB0-BD8345E76A46}"/>
              </a:ext>
            </a:extLst>
          </p:cNvPr>
          <p:cNvSpPr txBox="1"/>
          <p:nvPr/>
        </p:nvSpPr>
        <p:spPr>
          <a:xfrm>
            <a:off x="10133658" y="1370772"/>
            <a:ext cx="1220142" cy="307777"/>
          </a:xfrm>
          <a:prstGeom prst="rect">
            <a:avLst/>
          </a:prstGeom>
          <a:noFill/>
        </p:spPr>
        <p:txBody>
          <a:bodyPr wrap="none" rtlCol="0">
            <a:spAutoFit/>
          </a:bodyPr>
          <a:lstStyle/>
          <a:p>
            <a:r>
              <a:rPr lang="en-DE" sz="1400" dirty="0"/>
              <a:t>GSF weighting</a:t>
            </a:r>
          </a:p>
        </p:txBody>
      </p:sp>
      <p:sp>
        <p:nvSpPr>
          <p:cNvPr id="14" name="TextBox 13">
            <a:extLst>
              <a:ext uri="{FF2B5EF4-FFF2-40B4-BE49-F238E27FC236}">
                <a16:creationId xmlns:a16="http://schemas.microsoft.com/office/drawing/2014/main" id="{C9E8E767-D264-B350-1972-8193F1A94E67}"/>
              </a:ext>
            </a:extLst>
          </p:cNvPr>
          <p:cNvSpPr txBox="1"/>
          <p:nvPr/>
        </p:nvSpPr>
        <p:spPr>
          <a:xfrm>
            <a:off x="538480" y="5488954"/>
            <a:ext cx="543142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Good agreement in total prompt and conv muon flux</a:t>
            </a:r>
          </a:p>
        </p:txBody>
      </p:sp>
      <p:sp>
        <p:nvSpPr>
          <p:cNvPr id="15" name="TextBox 14">
            <a:extLst>
              <a:ext uri="{FF2B5EF4-FFF2-40B4-BE49-F238E27FC236}">
                <a16:creationId xmlns:a16="http://schemas.microsoft.com/office/drawing/2014/main" id="{D52FE34C-B123-2B59-5166-9F854BA4235E}"/>
              </a:ext>
            </a:extLst>
          </p:cNvPr>
          <p:cNvSpPr txBox="1"/>
          <p:nvPr/>
        </p:nvSpPr>
        <p:spPr>
          <a:xfrm>
            <a:off x="8960667" y="5488954"/>
            <a:ext cx="3143681" cy="646331"/>
          </a:xfrm>
          <a:prstGeom prst="rect">
            <a:avLst/>
          </a:prstGeom>
          <a:noFill/>
        </p:spPr>
        <p:txBody>
          <a:bodyPr wrap="none" rtlCol="0">
            <a:spAutoFit/>
          </a:bodyPr>
          <a:lstStyle/>
          <a:p>
            <a:pPr marL="285750" indent="-285750">
              <a:buFont typeface="Wingdings" pitchFamily="2" charset="2"/>
              <a:buChar char="Ø"/>
            </a:pPr>
            <a:r>
              <a:rPr lang="en-DE" i="1" dirty="0">
                <a:solidFill>
                  <a:srgbClr val="74B942"/>
                </a:solidFill>
              </a:rPr>
              <a:t>D</a:t>
            </a:r>
            <a:r>
              <a:rPr lang="en-DE" i="1" baseline="30000" dirty="0">
                <a:solidFill>
                  <a:srgbClr val="74B942"/>
                </a:solidFill>
              </a:rPr>
              <a:t>0 </a:t>
            </a:r>
            <a:r>
              <a:rPr lang="en-DE" i="1" dirty="0">
                <a:solidFill>
                  <a:srgbClr val="74B942"/>
                </a:solidFill>
              </a:rPr>
              <a:t> </a:t>
            </a:r>
            <a:r>
              <a:rPr lang="en-DE" dirty="0">
                <a:solidFill>
                  <a:srgbClr val="74B942"/>
                </a:solidFill>
              </a:rPr>
              <a:t>and </a:t>
            </a:r>
            <a:r>
              <a:rPr lang="en-DE" i="1" dirty="0">
                <a:solidFill>
                  <a:srgbClr val="74B942"/>
                </a:solidFill>
              </a:rPr>
              <a:t>D</a:t>
            </a:r>
            <a:r>
              <a:rPr lang="en-DE" i="1" baseline="-25000" dirty="0">
                <a:solidFill>
                  <a:srgbClr val="74B942"/>
                </a:solidFill>
              </a:rPr>
              <a:t>s</a:t>
            </a:r>
            <a:r>
              <a:rPr lang="en-DE" i="1" baseline="30000" dirty="0">
                <a:solidFill>
                  <a:srgbClr val="74B942"/>
                </a:solidFill>
              </a:rPr>
              <a:t>  </a:t>
            </a:r>
            <a:r>
              <a:rPr lang="en-DE" dirty="0">
                <a:solidFill>
                  <a:srgbClr val="74B942"/>
                </a:solidFill>
              </a:rPr>
              <a:t>are swapped here</a:t>
            </a:r>
            <a:br>
              <a:rPr lang="en-DE" dirty="0">
                <a:solidFill>
                  <a:srgbClr val="74B942"/>
                </a:solidFill>
              </a:rPr>
            </a:br>
            <a:r>
              <a:rPr lang="en-DE" dirty="0">
                <a:solidFill>
                  <a:srgbClr val="74B942"/>
                </a:solidFill>
              </a:rPr>
              <a:t>but this is fixed in MCEq</a:t>
            </a:r>
          </a:p>
        </p:txBody>
      </p:sp>
      <p:cxnSp>
        <p:nvCxnSpPr>
          <p:cNvPr id="17" name="Straight Arrow Connector 16">
            <a:extLst>
              <a:ext uri="{FF2B5EF4-FFF2-40B4-BE49-F238E27FC236}">
                <a16:creationId xmlns:a16="http://schemas.microsoft.com/office/drawing/2014/main" id="{7FF37332-0EEB-D936-7FA9-6FC2DB4AE417}"/>
              </a:ext>
            </a:extLst>
          </p:cNvPr>
          <p:cNvCxnSpPr>
            <a:stCxn id="15" idx="0"/>
          </p:cNvCxnSpPr>
          <p:nvPr/>
        </p:nvCxnSpPr>
        <p:spPr>
          <a:xfrm flipH="1" flipV="1">
            <a:off x="9133242" y="3429000"/>
            <a:ext cx="1399266" cy="2059954"/>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0B33AA4-522A-70B4-2CDF-4A710538293A}"/>
              </a:ext>
            </a:extLst>
          </p:cNvPr>
          <p:cNvCxnSpPr>
            <a:cxnSpLocks/>
            <a:stCxn id="15" idx="0"/>
          </p:cNvCxnSpPr>
          <p:nvPr/>
        </p:nvCxnSpPr>
        <p:spPr>
          <a:xfrm flipH="1" flipV="1">
            <a:off x="9982200" y="3119718"/>
            <a:ext cx="550308" cy="2369236"/>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0802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8958-2188-B67B-3D1C-61013C9C9A2D}"/>
              </a:ext>
            </a:extLst>
          </p:cNvPr>
          <p:cNvSpPr>
            <a:spLocks noGrp="1"/>
          </p:cNvSpPr>
          <p:nvPr>
            <p:ph type="title"/>
          </p:nvPr>
        </p:nvSpPr>
        <p:spPr/>
        <p:txBody>
          <a:bodyPr/>
          <a:lstStyle/>
          <a:p>
            <a:r>
              <a:rPr lang="en-DE" dirty="0"/>
              <a:t>Astroparticle physics</a:t>
            </a:r>
          </a:p>
        </p:txBody>
      </p:sp>
      <p:sp>
        <p:nvSpPr>
          <p:cNvPr id="4" name="Date Placeholder 3">
            <a:extLst>
              <a:ext uri="{FF2B5EF4-FFF2-40B4-BE49-F238E27FC236}">
                <a16:creationId xmlns:a16="http://schemas.microsoft.com/office/drawing/2014/main" id="{23600D99-7D5B-DF1E-81FE-635F21EF1E9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E40062-3F0E-6658-A70F-F5A3B603D7EE}"/>
              </a:ext>
            </a:extLst>
          </p:cNvPr>
          <p:cNvSpPr>
            <a:spLocks noGrp="1"/>
          </p:cNvSpPr>
          <p:nvPr>
            <p:ph type="sldNum" sz="quarter" idx="12"/>
          </p:nvPr>
        </p:nvSpPr>
        <p:spPr/>
        <p:txBody>
          <a:bodyPr/>
          <a:lstStyle/>
          <a:p>
            <a:fld id="{CD8304E6-5469-594D-85BC-E468E92D2243}" type="slidenum">
              <a:rPr lang="en-US" smtClean="0"/>
              <a:t>95</a:t>
            </a:fld>
            <a:endParaRPr lang="en-US"/>
          </a:p>
        </p:txBody>
      </p:sp>
      <p:pic>
        <p:nvPicPr>
          <p:cNvPr id="6" name="Picture 2" descr="Logo Cosmic Interacting Matters">
            <a:extLst>
              <a:ext uri="{FF2B5EF4-FFF2-40B4-BE49-F238E27FC236}">
                <a16:creationId xmlns:a16="http://schemas.microsoft.com/office/drawing/2014/main" id="{F621D2D9-637C-135B-1DFD-FA76D5559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23" name="Content Placeholder 6" descr="A diagram of a solar system&#10;&#10;Description automatically generated">
            <a:extLst>
              <a:ext uri="{FF2B5EF4-FFF2-40B4-BE49-F238E27FC236}">
                <a16:creationId xmlns:a16="http://schemas.microsoft.com/office/drawing/2014/main" id="{24B6CFDA-9F59-0583-A7CE-981F0CFC6F68}"/>
              </a:ext>
            </a:extLst>
          </p:cNvPr>
          <p:cNvPicPr>
            <a:picLocks noChangeAspect="1"/>
          </p:cNvPicPr>
          <p:nvPr/>
        </p:nvPicPr>
        <p:blipFill rotWithShape="1">
          <a:blip r:embed="rId3"/>
          <a:srcRect l="3878" t="3071" b="6582"/>
          <a:stretch/>
        </p:blipFill>
        <p:spPr>
          <a:xfrm>
            <a:off x="2000458" y="915219"/>
            <a:ext cx="8191084" cy="5448260"/>
          </a:xfrm>
          <a:prstGeom prst="rect">
            <a:avLst/>
          </a:prstGeom>
        </p:spPr>
      </p:pic>
      <p:sp>
        <p:nvSpPr>
          <p:cNvPr id="24" name="TextBox 23">
            <a:extLst>
              <a:ext uri="{FF2B5EF4-FFF2-40B4-BE49-F238E27FC236}">
                <a16:creationId xmlns:a16="http://schemas.microsoft.com/office/drawing/2014/main" id="{C9CB2C2C-EACE-8918-D8FC-49AA6B3B9552}"/>
              </a:ext>
            </a:extLst>
          </p:cNvPr>
          <p:cNvSpPr txBox="1"/>
          <p:nvPr/>
        </p:nvSpPr>
        <p:spPr>
          <a:xfrm>
            <a:off x="3945056" y="5646383"/>
            <a:ext cx="1674420" cy="215444"/>
          </a:xfrm>
          <a:prstGeom prst="rect">
            <a:avLst/>
          </a:prstGeom>
          <a:noFill/>
        </p:spPr>
        <p:txBody>
          <a:bodyPr wrap="square" rtlCol="0">
            <a:spAutoFit/>
          </a:bodyPr>
          <a:lstStyle/>
          <a:p>
            <a:r>
              <a:rPr lang="en-DE" sz="800" dirty="0">
                <a:solidFill>
                  <a:schemeClr val="accent3"/>
                </a:solidFill>
              </a:rPr>
              <a:t>gallery.icecube.wisc.edu</a:t>
            </a:r>
          </a:p>
        </p:txBody>
      </p:sp>
      <p:sp>
        <p:nvSpPr>
          <p:cNvPr id="25" name="Rechteck 3">
            <a:extLst>
              <a:ext uri="{FF2B5EF4-FFF2-40B4-BE49-F238E27FC236}">
                <a16:creationId xmlns:a16="http://schemas.microsoft.com/office/drawing/2014/main" id="{0F07245A-FEF0-9884-4E1F-B92748AFDE73}"/>
              </a:ext>
            </a:extLst>
          </p:cNvPr>
          <p:cNvSpPr/>
          <p:nvPr/>
        </p:nvSpPr>
        <p:spPr>
          <a:xfrm>
            <a:off x="8457421" y="4050411"/>
            <a:ext cx="400502" cy="451412"/>
          </a:xfrm>
          <a:prstGeom prst="rect">
            <a:avLst/>
          </a:prstGeom>
          <a:noFill/>
          <a:ln w="25400">
            <a:solidFill>
              <a:srgbClr val="84B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r Verbinder 5">
            <a:extLst>
              <a:ext uri="{FF2B5EF4-FFF2-40B4-BE49-F238E27FC236}">
                <a16:creationId xmlns:a16="http://schemas.microsoft.com/office/drawing/2014/main" id="{334E943D-B03D-F208-E752-1890DEA11F77}"/>
              </a:ext>
            </a:extLst>
          </p:cNvPr>
          <p:cNvCxnSpPr>
            <a:cxnSpLocks/>
          </p:cNvCxnSpPr>
          <p:nvPr/>
        </p:nvCxnSpPr>
        <p:spPr>
          <a:xfrm>
            <a:off x="8844442" y="4050411"/>
            <a:ext cx="928885" cy="34974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Gerader Verbinder 9">
            <a:extLst>
              <a:ext uri="{FF2B5EF4-FFF2-40B4-BE49-F238E27FC236}">
                <a16:creationId xmlns:a16="http://schemas.microsoft.com/office/drawing/2014/main" id="{821FE4F6-64E7-1F0E-C56A-344470E4CCFE}"/>
              </a:ext>
            </a:extLst>
          </p:cNvPr>
          <p:cNvCxnSpPr>
            <a:cxnSpLocks/>
          </p:cNvCxnSpPr>
          <p:nvPr/>
        </p:nvCxnSpPr>
        <p:spPr>
          <a:xfrm>
            <a:off x="8857923" y="4501823"/>
            <a:ext cx="888441" cy="130617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8" name="Gruppieren 12">
            <a:extLst>
              <a:ext uri="{FF2B5EF4-FFF2-40B4-BE49-F238E27FC236}">
                <a16:creationId xmlns:a16="http://schemas.microsoft.com/office/drawing/2014/main" id="{2D173F93-4AC8-B726-2919-FC27C117C3FA}"/>
              </a:ext>
            </a:extLst>
          </p:cNvPr>
          <p:cNvGrpSpPr/>
          <p:nvPr/>
        </p:nvGrpSpPr>
        <p:grpSpPr>
          <a:xfrm>
            <a:off x="9712807" y="4400160"/>
            <a:ext cx="1707298" cy="1438615"/>
            <a:chOff x="7366791" y="3831595"/>
            <a:chExt cx="1707296" cy="1438615"/>
          </a:xfrm>
        </p:grpSpPr>
        <p:pic>
          <p:nvPicPr>
            <p:cNvPr id="29" name="Grafik 7" descr="Ein Bild, das Natur, draußen, Nachthimmel enthält.&#10;&#10;Automatisch generierte Beschreibung">
              <a:extLst>
                <a:ext uri="{FF2B5EF4-FFF2-40B4-BE49-F238E27FC236}">
                  <a16:creationId xmlns:a16="http://schemas.microsoft.com/office/drawing/2014/main" id="{9D5D0D77-B7CF-2873-BA21-D56CE5BE31E3}"/>
                </a:ext>
              </a:extLst>
            </p:cNvPr>
            <p:cNvPicPr>
              <a:picLocks noChangeAspect="1"/>
            </p:cNvPicPr>
            <p:nvPr/>
          </p:nvPicPr>
          <p:blipFill rotWithShape="1">
            <a:blip r:embed="rId4"/>
            <a:srcRect l="33459" r="749"/>
            <a:stretch/>
          </p:blipFill>
          <p:spPr>
            <a:xfrm>
              <a:off x="7427310" y="3831595"/>
              <a:ext cx="1646777" cy="1407842"/>
            </a:xfrm>
            <a:prstGeom prst="rect">
              <a:avLst/>
            </a:prstGeom>
            <a:ln w="22225">
              <a:solidFill>
                <a:schemeClr val="accent1"/>
              </a:solidFill>
            </a:ln>
          </p:spPr>
        </p:pic>
        <p:sp>
          <p:nvSpPr>
            <p:cNvPr id="30" name="Textfeld 11">
              <a:extLst>
                <a:ext uri="{FF2B5EF4-FFF2-40B4-BE49-F238E27FC236}">
                  <a16:creationId xmlns:a16="http://schemas.microsoft.com/office/drawing/2014/main" id="{A3F51B60-CF9E-17EA-BEB3-2436A7703191}"/>
                </a:ext>
              </a:extLst>
            </p:cNvPr>
            <p:cNvSpPr txBox="1"/>
            <p:nvPr/>
          </p:nvSpPr>
          <p:spPr>
            <a:xfrm>
              <a:off x="7366791" y="5085544"/>
              <a:ext cx="1143322" cy="184666"/>
            </a:xfrm>
            <a:prstGeom prst="rect">
              <a:avLst/>
            </a:prstGeom>
            <a:noFill/>
          </p:spPr>
          <p:txBody>
            <a:bodyPr wrap="square">
              <a:spAutoFit/>
            </a:bodyPr>
            <a:lstStyle/>
            <a:p>
              <a:r>
                <a:rPr lang="en-US" sz="600" dirty="0">
                  <a:solidFill>
                    <a:schemeClr val="bg2">
                      <a:lumMod val="50000"/>
                    </a:schemeClr>
                  </a:solidFill>
                  <a:latin typeface="Akkurat Office" panose="02000503030000020004" pitchFamily="50" charset="0"/>
                </a:rPr>
                <a:t>Credit: </a:t>
              </a:r>
              <a:r>
                <a:rPr lang="en-US" sz="600" dirty="0" err="1">
                  <a:solidFill>
                    <a:schemeClr val="bg2">
                      <a:lumMod val="50000"/>
                    </a:schemeClr>
                  </a:solidFill>
                  <a:latin typeface="Akkurat Office" panose="02000503030000020004" pitchFamily="50" charset="0"/>
                </a:rPr>
                <a:t>IceCube</a:t>
              </a:r>
              <a:r>
                <a:rPr lang="en-US" sz="600" dirty="0">
                  <a:solidFill>
                    <a:schemeClr val="bg2">
                      <a:lumMod val="50000"/>
                    </a:schemeClr>
                  </a:solidFill>
                  <a:latin typeface="Akkurat Office" panose="02000503030000020004" pitchFamily="50" charset="0"/>
                </a:rPr>
                <a:t> / NSF</a:t>
              </a:r>
            </a:p>
          </p:txBody>
        </p:sp>
      </p:grpSp>
      <p:sp>
        <p:nvSpPr>
          <p:cNvPr id="31" name="Rectangle 30">
            <a:extLst>
              <a:ext uri="{FF2B5EF4-FFF2-40B4-BE49-F238E27FC236}">
                <a16:creationId xmlns:a16="http://schemas.microsoft.com/office/drawing/2014/main" id="{4495D162-349C-F9B8-B216-D34554AF24E5}"/>
              </a:ext>
            </a:extLst>
          </p:cNvPr>
          <p:cNvSpPr/>
          <p:nvPr/>
        </p:nvSpPr>
        <p:spPr>
          <a:xfrm>
            <a:off x="9746365" y="4400160"/>
            <a:ext cx="1673740" cy="1407842"/>
          </a:xfrm>
          <a:prstGeom prst="rect">
            <a:avLst/>
          </a:prstGeom>
          <a:noFill/>
          <a:ln w="3492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312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6644-0CD9-485C-8053-831A0147041E}"/>
              </a:ext>
            </a:extLst>
          </p:cNvPr>
          <p:cNvSpPr>
            <a:spLocks noGrp="1"/>
          </p:cNvSpPr>
          <p:nvPr>
            <p:ph type="title"/>
          </p:nvPr>
        </p:nvSpPr>
        <p:spPr/>
        <p:txBody>
          <a:bodyPr/>
          <a:lstStyle/>
          <a:p>
            <a:r>
              <a:rPr lang="en-DE" dirty="0"/>
              <a:t>Cosmic ray flux</a:t>
            </a:r>
          </a:p>
        </p:txBody>
      </p:sp>
      <p:sp>
        <p:nvSpPr>
          <p:cNvPr id="4" name="Date Placeholder 3">
            <a:extLst>
              <a:ext uri="{FF2B5EF4-FFF2-40B4-BE49-F238E27FC236}">
                <a16:creationId xmlns:a16="http://schemas.microsoft.com/office/drawing/2014/main" id="{5AE678BE-ED15-819D-C255-5EFEC5B4845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368EE88-37FB-0F83-1761-1DEFECDA2BFD}"/>
              </a:ext>
            </a:extLst>
          </p:cNvPr>
          <p:cNvSpPr>
            <a:spLocks noGrp="1"/>
          </p:cNvSpPr>
          <p:nvPr>
            <p:ph type="sldNum" sz="quarter" idx="12"/>
          </p:nvPr>
        </p:nvSpPr>
        <p:spPr/>
        <p:txBody>
          <a:bodyPr/>
          <a:lstStyle/>
          <a:p>
            <a:fld id="{CD8304E6-5469-594D-85BC-E468E92D2243}" type="slidenum">
              <a:rPr lang="en-US" smtClean="0"/>
              <a:t>96</a:t>
            </a:fld>
            <a:endParaRPr lang="en-US"/>
          </a:p>
        </p:txBody>
      </p:sp>
      <p:pic>
        <p:nvPicPr>
          <p:cNvPr id="7" name="Picture 2" descr="Logo Cosmic Interacting Matters">
            <a:extLst>
              <a:ext uri="{FF2B5EF4-FFF2-40B4-BE49-F238E27FC236}">
                <a16:creationId xmlns:a16="http://schemas.microsoft.com/office/drawing/2014/main" id="{969F8E48-BD72-1BDF-5DCE-9E472D410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6" descr="A diagram of different colored lines&#10;&#10;Description automatically generated">
            <a:extLst>
              <a:ext uri="{FF2B5EF4-FFF2-40B4-BE49-F238E27FC236}">
                <a16:creationId xmlns:a16="http://schemas.microsoft.com/office/drawing/2014/main" id="{C38E84DD-CD7C-6F70-DC17-F649309EB87A}"/>
              </a:ext>
            </a:extLst>
          </p:cNvPr>
          <p:cNvPicPr>
            <a:picLocks noChangeAspect="1"/>
          </p:cNvPicPr>
          <p:nvPr/>
        </p:nvPicPr>
        <p:blipFill rotWithShape="1">
          <a:blip r:embed="rId4"/>
          <a:srcRect b="4513"/>
          <a:stretch/>
        </p:blipFill>
        <p:spPr>
          <a:xfrm>
            <a:off x="538480" y="1089103"/>
            <a:ext cx="10815320" cy="5342857"/>
          </a:xfrm>
          <a:prstGeom prst="rect">
            <a:avLst/>
          </a:prstGeom>
        </p:spPr>
      </p:pic>
      <p:sp>
        <p:nvSpPr>
          <p:cNvPr id="9" name="TextBox 8">
            <a:extLst>
              <a:ext uri="{FF2B5EF4-FFF2-40B4-BE49-F238E27FC236}">
                <a16:creationId xmlns:a16="http://schemas.microsoft.com/office/drawing/2014/main" id="{666A23F0-1E0C-2566-065A-60DE545B53B7}"/>
              </a:ext>
            </a:extLst>
          </p:cNvPr>
          <p:cNvSpPr txBox="1"/>
          <p:nvPr/>
        </p:nvSpPr>
        <p:spPr>
          <a:xfrm>
            <a:off x="1839031" y="5535116"/>
            <a:ext cx="671979" cy="215444"/>
          </a:xfrm>
          <a:prstGeom prst="rect">
            <a:avLst/>
          </a:prstGeom>
          <a:noFill/>
        </p:spPr>
        <p:txBody>
          <a:bodyPr wrap="none" rtlCol="0">
            <a:spAutoFit/>
          </a:bodyPr>
          <a:lstStyle/>
          <a:p>
            <a:r>
              <a:rPr lang="en-DE" sz="800" dirty="0">
                <a:solidFill>
                  <a:schemeClr val="accent3"/>
                </a:solidFill>
              </a:rPr>
              <a:t>1903.07713</a:t>
            </a:r>
          </a:p>
        </p:txBody>
      </p:sp>
    </p:spTree>
    <p:extLst>
      <p:ext uri="{BB962C8B-B14F-4D97-AF65-F5344CB8AC3E}">
        <p14:creationId xmlns:p14="http://schemas.microsoft.com/office/powerpoint/2010/main" val="2348363874"/>
      </p:ext>
    </p:extLst>
  </p:cSld>
  <p:clrMapOvr>
    <a:masterClrMapping/>
  </p:clrMapOvr>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16810</TotalTime>
  <Words>3526</Words>
  <Application>Microsoft Macintosh PowerPoint</Application>
  <PresentationFormat>Widescreen</PresentationFormat>
  <Paragraphs>722</Paragraphs>
  <Slides>96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Akkurat Office</vt:lpstr>
      <vt:lpstr>Akkurat-Bold</vt:lpstr>
      <vt:lpstr>Arial</vt:lpstr>
      <vt:lpstr>Calibri</vt:lpstr>
      <vt:lpstr>Calibri Light</vt:lpstr>
      <vt:lpstr>Cambria Math</vt:lpstr>
      <vt:lpstr>Wingdings</vt:lpstr>
      <vt:lpstr>Office</vt:lpstr>
      <vt:lpstr>Muon flux unfolding: update on systematics  Pascal Gutjahr </vt:lpstr>
      <vt:lpstr>Analysis Goals: Detect Prompt Muons</vt:lpstr>
      <vt:lpstr>Overview</vt:lpstr>
      <vt:lpstr>Unfolding</vt:lpstr>
      <vt:lpstr>Unfolding in a nutshell </vt:lpstr>
      <vt:lpstr>Proxy vs Target</vt:lpstr>
      <vt:lpstr>Unfold Event Rate</vt:lpstr>
      <vt:lpstr>Event Rate</vt:lpstr>
      <vt:lpstr>Unfold Muon Flux</vt:lpstr>
      <vt:lpstr>Muon Flux at Surface</vt:lpstr>
      <vt:lpstr>Ice Systematics</vt:lpstr>
      <vt:lpstr>Systematics Impact on Muon Energy at Entry (Proxy)</vt:lpstr>
      <vt:lpstr>Systematics Impact on Muon Energy at Surface (Target)</vt:lpstr>
      <vt:lpstr>Chi2 Test: Muon Energy at Entry (Proxy) </vt:lpstr>
      <vt:lpstr>Parameterize Systematics</vt:lpstr>
      <vt:lpstr>Absorption</vt:lpstr>
      <vt:lpstr>DOMEfficiency</vt:lpstr>
      <vt:lpstr>Hole Ice p0  not sensitive enough (same for Hole Ice p1)</vt:lpstr>
      <vt:lpstr>Scattering</vt:lpstr>
      <vt:lpstr>Unfold Muon Flux with Systematics</vt:lpstr>
      <vt:lpstr>Muon Flux at Surface (no regularization)</vt:lpstr>
      <vt:lpstr>Unfold Muon Flux with Systematics</vt:lpstr>
      <vt:lpstr>Muon Flux at Surface (Tau = 0.001)</vt:lpstr>
      <vt:lpstr>PowerPoint Presentation</vt:lpstr>
      <vt:lpstr>Conclusion</vt:lpstr>
      <vt:lpstr>Backup</vt:lpstr>
      <vt:lpstr>Relation between primary energy and muon energy at surface and entry</vt:lpstr>
      <vt:lpstr>Proxy vs. target </vt:lpstr>
      <vt:lpstr>Unfolding event rate </vt:lpstr>
      <vt:lpstr>unfolding of muon flux at surface </vt:lpstr>
      <vt:lpstr>Ice systematics</vt:lpstr>
      <vt:lpstr>Fit ice systematics: </vt:lpstr>
      <vt:lpstr>Unfolded event rate with systematics</vt:lpstr>
      <vt:lpstr>Conclusion &amp; outlook</vt:lpstr>
      <vt:lpstr>Selection</vt:lpstr>
      <vt:lpstr>level3: muon filter</vt:lpstr>
      <vt:lpstr>level3: 500 TeV bundle cut at surface</vt:lpstr>
      <vt:lpstr>Data-MC</vt:lpstr>
      <vt:lpstr>Cos(zenith)</vt:lpstr>
      <vt:lpstr>Entry position z—vertex </vt:lpstr>
      <vt:lpstr>z—reweighting </vt:lpstr>
      <vt:lpstr>Check z—reweighting </vt:lpstr>
      <vt:lpstr>Level5: quality cuts</vt:lpstr>
      <vt:lpstr>Level5: quality cuts  removes neutrinos</vt:lpstr>
      <vt:lpstr>Rates per month</vt:lpstr>
      <vt:lpstr>Rates per month</vt:lpstr>
      <vt:lpstr>Rates per month: scaled</vt:lpstr>
      <vt:lpstr>unfolding of muon flux at surface – weighted to E3.7 </vt:lpstr>
      <vt:lpstr>Muon flux</vt:lpstr>
      <vt:lpstr>Prompt atmospheric muons and neutrinos</vt:lpstr>
      <vt:lpstr>Leading muon energy fraction</vt:lpstr>
      <vt:lpstr>Leading muon contribution</vt:lpstr>
      <vt:lpstr>Muon puzzle and hadronic uncertainties</vt:lpstr>
      <vt:lpstr>The Muon Puzzle</vt:lpstr>
      <vt:lpstr>Possible Solutions</vt:lpstr>
      <vt:lpstr>Simulation w/o coincident events</vt:lpstr>
      <vt:lpstr>Bundle energy cut</vt:lpstr>
      <vt:lpstr>Leading muon energy fraction - leadingness</vt:lpstr>
      <vt:lpstr>Bundle energy at entry – 6 µs cleaned pulses </vt:lpstr>
      <vt:lpstr>Leading muon energy at entry – 6 µs cleaned pulses </vt:lpstr>
      <vt:lpstr>Bundle energy at surface – 6 µs cleaned pulses </vt:lpstr>
      <vt:lpstr>Leading muon energy at surface – 6 µs cleaned pulses </vt:lpstr>
      <vt:lpstr>Zenith – 6 ms cleaned pulses </vt:lpstr>
      <vt:lpstr>Azimuth – 6 ms cleaned pulses </vt:lpstr>
      <vt:lpstr>SplineMPE – DNN and conventional seeds </vt:lpstr>
      <vt:lpstr>SplineMPE – DNN seeds</vt:lpstr>
      <vt:lpstr>Level5: cos(zenith)</vt:lpstr>
      <vt:lpstr>Proxy and target variable for unfolding – 10 years [H4a]</vt:lpstr>
      <vt:lpstr>Unfolding with prompt and conv MCEq</vt:lpstr>
      <vt:lpstr>Prompt and conv: muon energy at surface for 10 years</vt:lpstr>
      <vt:lpstr>Compare all primary fluxes </vt:lpstr>
      <vt:lpstr>Angular reconstructions: DNN vs. SplineMPE</vt:lpstr>
      <vt:lpstr>Forward fit</vt:lpstr>
      <vt:lpstr>Expected muons for 10 years: leading vs. bundle energy (GSF)</vt:lpstr>
      <vt:lpstr>Pseudo data sampling</vt:lpstr>
      <vt:lpstr>Poisson likelihood fit performed in leading muon energy</vt:lpstr>
      <vt:lpstr>Discovery potential and sensitivity</vt:lpstr>
      <vt:lpstr>Input data per DOM</vt:lpstr>
      <vt:lpstr>Air shower – 10 TeV</vt:lpstr>
      <vt:lpstr>Agreement for different primary models</vt:lpstr>
      <vt:lpstr>Azimuth</vt:lpstr>
      <vt:lpstr>Bundle energy at entry</vt:lpstr>
      <vt:lpstr>Leading muon energy at entry </vt:lpstr>
      <vt:lpstr>Entry position x–vertex </vt:lpstr>
      <vt:lpstr>Entry position y–vertex </vt:lpstr>
      <vt:lpstr>DNN reconstructions</vt:lpstr>
      <vt:lpstr>Reconstructed properties</vt:lpstr>
      <vt:lpstr>Muon flux: Prompt spectrum</vt:lpstr>
      <vt:lpstr>Neutrino: z-vertex</vt:lpstr>
      <vt:lpstr>Stopping muons</vt:lpstr>
      <vt:lpstr>Entry position z - different cos(zenith)</vt:lpstr>
      <vt:lpstr>Entry position z - different cuts on bundle energy at surface</vt:lpstr>
      <vt:lpstr>New CORSIKA simulation</vt:lpstr>
      <vt:lpstr>CORSIKA 7 tagging and MCEq comparison</vt:lpstr>
      <vt:lpstr>Astroparticle physics</vt:lpstr>
      <vt:lpstr>Cosmic ray flux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466</cp:revision>
  <cp:lastPrinted>2024-03-17T23:23:36Z</cp:lastPrinted>
  <dcterms:created xsi:type="dcterms:W3CDTF">2023-09-19T10:10:31Z</dcterms:created>
  <dcterms:modified xsi:type="dcterms:W3CDTF">2025-02-07T13:45:01Z</dcterms:modified>
</cp:coreProperties>
</file>